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256" r:id="rId2"/>
    <p:sldId id="296" r:id="rId3"/>
    <p:sldId id="297" r:id="rId4"/>
    <p:sldId id="299" r:id="rId5"/>
    <p:sldId id="300" r:id="rId6"/>
    <p:sldId id="298" r:id="rId7"/>
    <p:sldId id="327" r:id="rId8"/>
    <p:sldId id="267" r:id="rId9"/>
    <p:sldId id="289" r:id="rId10"/>
    <p:sldId id="262" r:id="rId11"/>
    <p:sldId id="314" r:id="rId12"/>
    <p:sldId id="325" r:id="rId13"/>
    <p:sldId id="263" r:id="rId14"/>
    <p:sldId id="264" r:id="rId15"/>
    <p:sldId id="286" r:id="rId16"/>
    <p:sldId id="288" r:id="rId17"/>
    <p:sldId id="313" r:id="rId18"/>
    <p:sldId id="316" r:id="rId19"/>
    <p:sldId id="318" r:id="rId20"/>
    <p:sldId id="317" r:id="rId21"/>
    <p:sldId id="326" r:id="rId22"/>
    <p:sldId id="273" r:id="rId23"/>
    <p:sldId id="328" r:id="rId24"/>
    <p:sldId id="329" r:id="rId25"/>
    <p:sldId id="293" r:id="rId26"/>
    <p:sldId id="271" r:id="rId27"/>
    <p:sldId id="304" r:id="rId28"/>
    <p:sldId id="278" r:id="rId29"/>
    <p:sldId id="281" r:id="rId30"/>
    <p:sldId id="283" r:id="rId31"/>
    <p:sldId id="284" r:id="rId32"/>
    <p:sldId id="285" r:id="rId33"/>
    <p:sldId id="307" r:id="rId34"/>
    <p:sldId id="330" r:id="rId35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1" autoAdjust="0"/>
    <p:restoredTop sz="94665" autoAdjust="0"/>
  </p:normalViewPr>
  <p:slideViewPr>
    <p:cSldViewPr snapToObjects="1">
      <p:cViewPr varScale="1">
        <p:scale>
          <a:sx n="82" d="100"/>
          <a:sy n="82" d="100"/>
        </p:scale>
        <p:origin x="-1032" y="-84"/>
      </p:cViewPr>
      <p:guideLst>
        <p:guide orient="horz" pos="2160"/>
        <p:guide pos="2841"/>
      </p:guideLst>
    </p:cSldViewPr>
  </p:slideViewPr>
  <p:outlineViewPr>
    <p:cViewPr>
      <p:scale>
        <a:sx n="33" d="100"/>
        <a:sy n="33" d="100"/>
      </p:scale>
      <p:origin x="0" y="1073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6032;&#21457;\&#21322;&#24178;&#27861;&#21046;&#37240;&#24037;&#33402;\1%20&#21322;&#24178;&#27861;&#21046;&#37240;&#24037;&#33402;(&#22270;&#34920;)F%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>
        <c:manualLayout>
          <c:layoutTarget val="inner"/>
          <c:xMode val="edge"/>
          <c:yMode val="edge"/>
          <c:x val="3.6035957539319166E-2"/>
          <c:y val="1.5509851564614303E-2"/>
          <c:w val="0.88142493762251961"/>
          <c:h val="0.80499475840292001"/>
        </c:manualLayout>
      </c:layout>
      <c:scatterChart>
        <c:scatterStyle val="smoothMarker"/>
        <c:ser>
          <c:idx val="0"/>
          <c:order val="0"/>
          <c:tx>
            <c:strRef>
              <c:f>H2S气浓!$B$4:$C$4</c:f>
              <c:strCache>
                <c:ptCount val="1"/>
                <c:pt idx="0">
                  <c:v>SO2浓度 %</c:v>
                </c:pt>
              </c:strCache>
            </c:strRef>
          </c:tx>
          <c:marker>
            <c:symbol val="none"/>
          </c:marker>
          <c:xVal>
            <c:numRef>
              <c:f>H2S气浓!$D$3:$K$3</c:f>
              <c:numCache>
                <c:formatCode>0.0_ </c:formatCode>
                <c:ptCount val="8"/>
                <c:pt idx="0">
                  <c:v>4</c:v>
                </c:pt>
                <c:pt idx="1">
                  <c:v>12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70</c:v>
                </c:pt>
                <c:pt idx="7">
                  <c:v>100</c:v>
                </c:pt>
              </c:numCache>
            </c:numRef>
          </c:xVal>
          <c:yVal>
            <c:numRef>
              <c:f>H2S气浓!$D$4:$K$4</c:f>
              <c:numCache>
                <c:formatCode>0.000_ </c:formatCode>
                <c:ptCount val="8"/>
                <c:pt idx="0">
                  <c:v>3.14</c:v>
                </c:pt>
                <c:pt idx="1">
                  <c:v>5.04</c:v>
                </c:pt>
                <c:pt idx="2">
                  <c:v>6.21</c:v>
                </c:pt>
                <c:pt idx="3">
                  <c:v>7.21</c:v>
                </c:pt>
                <c:pt idx="4">
                  <c:v>7.7</c:v>
                </c:pt>
                <c:pt idx="5">
                  <c:v>8.02</c:v>
                </c:pt>
                <c:pt idx="6">
                  <c:v>8.4</c:v>
                </c:pt>
                <c:pt idx="7">
                  <c:v>8.7200000000000006</c:v>
                </c:pt>
              </c:numCache>
            </c:numRef>
          </c:yVal>
          <c:smooth val="1"/>
        </c:ser>
        <c:axId val="156866816"/>
        <c:axId val="156967296"/>
      </c:scatterChart>
      <c:valAx>
        <c:axId val="156866816"/>
        <c:scaling>
          <c:orientation val="minMax"/>
          <c:max val="100"/>
          <c:min val="0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CN"/>
                  <a:t>H2S</a:t>
                </a:r>
                <a:r>
                  <a:rPr lang="zh-CN" altLang="en-US"/>
                  <a:t>气浓</a:t>
                </a:r>
                <a:r>
                  <a:rPr lang="zh-CN" altLang="en-US" baseline="0"/>
                  <a:t>  </a:t>
                </a:r>
                <a:r>
                  <a:rPr lang="en-US" altLang="zh-CN" baseline="0"/>
                  <a:t>%</a:t>
                </a:r>
                <a:endParaRPr lang="zh-CN" altLang="en-US"/>
              </a:p>
            </c:rich>
          </c:tx>
          <c:layout/>
        </c:title>
        <c:numFmt formatCode="#,##0;[Red]\-#,##0" sourceLinked="0"/>
        <c:majorTickMark val="in"/>
        <c:minorTickMark val="in"/>
        <c:tickLblPos val="nextTo"/>
        <c:crossAx val="156967296"/>
        <c:crossesAt val="0"/>
        <c:crossBetween val="midCat"/>
        <c:majorUnit val="10"/>
        <c:minorUnit val="5"/>
      </c:valAx>
      <c:valAx>
        <c:axId val="156967296"/>
        <c:scaling>
          <c:orientation val="minMax"/>
          <c:max val="9"/>
          <c:min val="2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zh-CN"/>
                  <a:t>SO2</a:t>
                </a:r>
                <a:r>
                  <a:rPr lang="zh-CN" altLang="en-US"/>
                  <a:t>浓度      </a:t>
                </a:r>
                <a:r>
                  <a:rPr lang="en-US" altLang="zh-CN"/>
                  <a:t>%</a:t>
                </a:r>
              </a:p>
            </c:rich>
          </c:tx>
          <c:layout/>
        </c:title>
        <c:numFmt formatCode="#,##0;[Red]\-#,##0" sourceLinked="0"/>
        <c:majorTickMark val="in"/>
        <c:minorTickMark val="in"/>
        <c:tickLblPos val="low"/>
        <c:crossAx val="156866816"/>
        <c:crosses val="autoZero"/>
        <c:crossBetween val="midCat"/>
        <c:majorUnit val="1"/>
        <c:minorUnit val="0.5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8E1C39D-4EA4-44B7-A377-28281491EA91}" type="datetimeFigureOut">
              <a:rPr lang="zh-CN" altLang="en-US" smtClean="0"/>
              <a:pPr/>
              <a:t>2014/6/9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063F756-E7E7-456B-9020-E67A742D20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4720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9650" y="0"/>
            <a:ext cx="307800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fld id="{95DF9554-8198-4EAF-BA39-A76E24471DDC}" type="datetimeFigureOut">
              <a:rPr lang="zh-CN" altLang="en-US"/>
              <a:pPr>
                <a:defRPr/>
              </a:pPr>
              <a:t>2014/6/9</a:t>
            </a:fld>
            <a:endParaRPr lang="en-US"/>
          </a:p>
        </p:txBody>
      </p:sp>
      <p:sp>
        <p:nvSpPr>
          <p:cNvPr id="5427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106"/>
            <a:ext cx="3074720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9650" y="9721106"/>
            <a:ext cx="307800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fld id="{28AB5EE5-E38E-4BCF-9E5F-FCDD0F04EFAA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我们看看能不能让转化后的气体跨过共沸点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AB5EE5-E38E-4BCF-9E5F-FCDD0F04EFAA}" type="slidenum">
              <a:rPr lang="zh-CN" alt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质的区别：共沸点左边、右边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AB5EE5-E38E-4BCF-9E5F-FCDD0F04EFAA}" type="slidenum">
              <a:rPr lang="zh-CN" alt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三高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AB5EE5-E38E-4BCF-9E5F-FCDD0F04EFAA}" type="slidenum">
              <a:rPr lang="zh-CN" alt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66900"/>
            <a:ext cx="7772400" cy="1438275"/>
          </a:xfrm>
        </p:spPr>
        <p:txBody>
          <a:bodyPr/>
          <a:lstStyle>
            <a:lvl1pPr algn="ctr">
              <a:defRPr sz="4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zh-CN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25550" y="3522663"/>
            <a:ext cx="6400800" cy="1058862"/>
          </a:xfrm>
        </p:spPr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zh-CN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AB75B-F301-4DCB-A46D-BCD7E51CDC58}" type="datetime1">
              <a:rPr lang="zh-CN" altLang="en-US"/>
              <a:pPr>
                <a:defRPr/>
              </a:pPr>
              <a:t>2014/6/9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AE7C9-F359-4056-B880-E34A261654E1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26CA2-AA61-4800-A32D-F6E66DA4C9F1}" type="datetime1">
              <a:rPr lang="zh-CN" altLang="en-US"/>
              <a:pPr>
                <a:defRPr/>
              </a:pPr>
              <a:t>2014/6/9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4C654-0E03-49FA-9A1E-C69AC2326D9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67488" y="776288"/>
            <a:ext cx="2057400" cy="538956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95288" y="776288"/>
            <a:ext cx="6019800" cy="53895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5B310-7FDE-496E-96FA-71938F826916}" type="datetime1">
              <a:rPr lang="zh-CN" altLang="en-US"/>
              <a:pPr>
                <a:defRPr/>
              </a:pPr>
              <a:t>2014/6/9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D5E57-7B20-426C-B991-13F87EAE151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DFAD9-A886-4946-AE7C-32C7F2180581}" type="datetime1">
              <a:rPr lang="zh-CN" altLang="en-US"/>
              <a:pPr>
                <a:defRPr/>
              </a:pPr>
              <a:t>2014/6/9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C7BD5-D471-46BA-AF4B-6C3239039F8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8989A-8813-451F-9CF0-07555955F495}" type="datetime1">
              <a:rPr lang="zh-CN" altLang="en-US"/>
              <a:pPr>
                <a:defRPr/>
              </a:pPr>
              <a:t>2014/6/9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5AED1-9C93-47DC-80BA-A12F473FB3A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95288" y="1855788"/>
            <a:ext cx="4038600" cy="4310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86288" y="1855788"/>
            <a:ext cx="4038600" cy="4310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FA34B-4A5D-4B46-964C-A6825EB83790}" type="datetime1">
              <a:rPr lang="zh-CN" altLang="en-US"/>
              <a:pPr>
                <a:defRPr/>
              </a:pPr>
              <a:t>2014/6/9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CD663-6AF8-4D56-BF04-AC794B06611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997EF-313E-40F6-A878-10ED63027E0E}" type="datetime1">
              <a:rPr lang="zh-CN" altLang="en-US"/>
              <a:pPr>
                <a:defRPr/>
              </a:pPr>
              <a:t>2014/6/9</a:t>
            </a:fld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32AC1-AA76-429F-A62E-15E2390045F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A0568-76CB-42E3-9460-2D8C80CB7365}" type="datetime1">
              <a:rPr lang="zh-CN" altLang="en-US"/>
              <a:pPr>
                <a:defRPr/>
              </a:pPr>
              <a:t>2014/6/9</a:t>
            </a:fld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F6593-6263-4453-B324-E4D0931ED5E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89EF5-6149-42FA-B3F9-F14EFC869FB4}" type="datetime1">
              <a:rPr lang="zh-CN" altLang="en-US"/>
              <a:pPr>
                <a:defRPr/>
              </a:pPr>
              <a:t>2014/6/9</a:t>
            </a:fld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FBF57-C496-41C6-8196-3B16E2752EA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1319D-BCBC-4384-830C-5EF2C594F4BA}" type="datetime1">
              <a:rPr lang="zh-CN" altLang="en-US"/>
              <a:pPr>
                <a:defRPr/>
              </a:pPr>
              <a:t>2014/6/9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04EC0-AFB7-4B90-A3BE-E0A4ACF737C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2463C-DBAA-43D4-8432-21B60AACC97E}" type="datetime1">
              <a:rPr lang="zh-CN" altLang="en-US"/>
              <a:pPr>
                <a:defRPr/>
              </a:pPr>
              <a:t>2014/6/9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A5111-35BB-44FD-8888-8CE2FC816DA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776288"/>
            <a:ext cx="8210550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855788"/>
            <a:ext cx="8229600" cy="431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fld id="{B03A7376-D1DD-47B1-9A98-CC853A4E6432}" type="datetime1">
              <a:rPr lang="zh-CN" altLang="en-US"/>
              <a:pPr>
                <a:defRPr/>
              </a:pPr>
              <a:t>2014/6/9</a:t>
            </a:fld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C573F00C-B236-4845-AC7A-9F8EEE9B8EE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Rounded MT Bold" pitchFamily="2" charset="0"/>
          <a:ea typeface="黑体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Rounded MT Bold" pitchFamily="2" charset="0"/>
          <a:ea typeface="黑体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Rounded MT Bold" pitchFamily="2" charset="0"/>
          <a:ea typeface="黑体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Rounded MT Bold" pitchFamily="2" charset="0"/>
          <a:ea typeface="黑体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Rounded MT Bold" pitchFamily="2" charset="0"/>
          <a:ea typeface="黑体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Rounded MT Bold" pitchFamily="2" charset="0"/>
          <a:ea typeface="黑体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Rounded MT Bold" pitchFamily="2" charset="0"/>
          <a:ea typeface="黑体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Rounded MT Bold" pitchFamily="2" charset="0"/>
          <a:ea typeface="黑体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sz="6000" smtClean="0"/>
              <a:t>半干法制酸工艺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丁  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200" b="1" dirty="0" smtClean="0"/>
              <a:t>                   </a:t>
            </a:r>
            <a:r>
              <a:rPr lang="zh-CN" altLang="en-US" sz="5400" b="1" dirty="0" smtClean="0"/>
              <a:t>H</a:t>
            </a:r>
            <a:r>
              <a:rPr lang="zh-CN" altLang="en-US" sz="5400" b="1" baseline="-25000" dirty="0" smtClean="0"/>
              <a:t>2</a:t>
            </a:r>
            <a:r>
              <a:rPr lang="zh-CN" altLang="en-US" sz="5400" b="1" dirty="0" smtClean="0"/>
              <a:t>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zh-CN" altLang="en-US" b="1" dirty="0" smtClean="0"/>
              <a:t>                 </a:t>
            </a:r>
            <a:r>
              <a:rPr lang="zh-CN" altLang="en-US" sz="4800" b="1" dirty="0" smtClean="0">
                <a:solidFill>
                  <a:srgbClr val="FF0000"/>
                </a:solidFill>
              </a:rPr>
              <a:t>↙  ↘</a:t>
            </a:r>
            <a:endParaRPr lang="en-US" altLang="zh-CN" sz="4800" b="1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zh-CN" b="1" dirty="0" smtClean="0"/>
              <a:t>        </a:t>
            </a:r>
            <a:r>
              <a:rPr lang="zh-CN" altLang="en-US" b="1" dirty="0" smtClean="0"/>
              <a:t>  </a:t>
            </a:r>
            <a:r>
              <a:rPr lang="zh-CN" altLang="en-US" sz="5400" b="1" dirty="0" smtClean="0"/>
              <a:t>H</a:t>
            </a:r>
            <a:r>
              <a:rPr lang="zh-CN" altLang="en-US" sz="5400" b="1" baseline="-25000" dirty="0" smtClean="0"/>
              <a:t>2</a:t>
            </a:r>
            <a:r>
              <a:rPr lang="zh-CN" altLang="en-US" sz="5400" b="1" dirty="0" smtClean="0"/>
              <a:t>O    </a:t>
            </a:r>
            <a:r>
              <a:rPr lang="en-US" altLang="zh-CN" sz="5400" b="1" dirty="0" smtClean="0"/>
              <a:t>+</a:t>
            </a:r>
            <a:r>
              <a:rPr lang="zh-CN" altLang="en-US" sz="5400" b="1" dirty="0" smtClean="0"/>
              <a:t>   SO</a:t>
            </a:r>
            <a:r>
              <a:rPr lang="zh-CN" altLang="en-US" sz="5400" b="1" baseline="-25000" dirty="0" smtClean="0"/>
              <a:t>3</a:t>
            </a:r>
          </a:p>
          <a:p>
            <a:pPr eaLnBrk="1" hangingPunct="1">
              <a:buFontTx/>
              <a:buNone/>
            </a:pPr>
            <a:endParaRPr lang="zh-CN" altLang="en-US" sz="1400" dirty="0" smtClean="0"/>
          </a:p>
          <a:p>
            <a:pPr eaLnBrk="1" hangingPunct="1">
              <a:buFontTx/>
              <a:buNone/>
            </a:pPr>
            <a:r>
              <a:rPr lang="zh-CN" altLang="en-US" sz="5400" dirty="0" smtClean="0"/>
              <a:t>         </a:t>
            </a:r>
            <a:r>
              <a:rPr lang="zh-CN" altLang="en-US" sz="5400" b="1" dirty="0" smtClean="0">
                <a:solidFill>
                  <a:srgbClr val="FF0000"/>
                </a:solidFill>
                <a:latin typeface="Gungsuh" pitchFamily="18" charset="-127"/>
                <a:ea typeface="Gungsuh" pitchFamily="18" charset="-127"/>
              </a:rPr>
              <a:t>100%</a:t>
            </a:r>
            <a:r>
              <a:rPr lang="zh-CN" altLang="en-US" sz="5400" dirty="0" smtClean="0"/>
              <a:t>硫酸</a:t>
            </a:r>
            <a:endParaRPr lang="en-US" altLang="zh-CN" sz="5400" dirty="0" smtClean="0"/>
          </a:p>
          <a:p>
            <a:pPr eaLnBrk="1" hangingPunct="1">
              <a:buFontTx/>
              <a:buNone/>
            </a:pPr>
            <a:r>
              <a:rPr lang="en-US" altLang="zh-CN" sz="5400" dirty="0" smtClean="0"/>
              <a:t>         </a:t>
            </a:r>
            <a:r>
              <a:rPr lang="zh-CN" altLang="en-US" sz="5400" dirty="0" smtClean="0"/>
              <a:t>水硫比 </a:t>
            </a:r>
            <a:r>
              <a:rPr lang="en-US" altLang="zh-CN" sz="5400" dirty="0" smtClean="0"/>
              <a:t>= </a:t>
            </a:r>
            <a:r>
              <a:rPr lang="en-US" altLang="zh-CN" sz="5400" dirty="0" smtClean="0">
                <a:solidFill>
                  <a:srgbClr val="FF0000"/>
                </a:solidFill>
              </a:rPr>
              <a:t>1</a:t>
            </a:r>
            <a:endParaRPr lang="zh-CN" altLang="en-US" sz="5400" dirty="0" smtClean="0">
              <a:solidFill>
                <a:srgbClr val="FF0000"/>
              </a:solidFill>
            </a:endParaRPr>
          </a:p>
          <a:p>
            <a:pPr eaLnBrk="1" hangingPunct="1"/>
            <a:endParaRPr lang="zh-CN" altLang="en-US" sz="5400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2052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zh-CN" altLang="en-US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050" name="Acrobat Document" r:id="rId4" imgW="8019980" imgH="5666994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307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zh-CN" altLang="en-US" smtClean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0" y="498475"/>
          <a:ext cx="9144000" cy="6461125"/>
        </p:xfrm>
        <a:graphic>
          <a:graphicData uri="http://schemas.openxmlformats.org/presentationml/2006/ole">
            <p:oleObj spid="_x0000_s3074" name="Acrobat Document" r:id="rId4" imgW="8019980" imgH="5666994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/>
              <a:t>空气干燥</a:t>
            </a:r>
            <a:r>
              <a:rPr lang="en-US" altLang="zh-CN" sz="4800" dirty="0" smtClean="0"/>
              <a:t>——</a:t>
            </a:r>
            <a:r>
              <a:rPr lang="zh-CN" altLang="en-US" sz="4800" dirty="0" smtClean="0"/>
              <a:t>控水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sz="4400" dirty="0" smtClean="0"/>
              <a:t>干燥塔：硫酸</a:t>
            </a:r>
          </a:p>
          <a:p>
            <a:pPr eaLnBrk="1" hangingPunct="1"/>
            <a:r>
              <a:rPr lang="zh-CN" altLang="en-US" sz="4400" dirty="0" smtClean="0"/>
              <a:t>预干燥：硅胶、分子筛</a:t>
            </a:r>
            <a:endParaRPr lang="en-US" altLang="zh-CN" sz="4400" dirty="0" smtClean="0"/>
          </a:p>
          <a:p>
            <a:pPr eaLnBrk="1" hangingPunct="1"/>
            <a:r>
              <a:rPr lang="zh-CN" altLang="en-US" sz="4400" dirty="0" smtClean="0"/>
              <a:t>补充硫</a:t>
            </a:r>
          </a:p>
          <a:p>
            <a:pPr eaLnBrk="1" hangingPunct="1"/>
            <a:endParaRPr lang="zh-CN" alt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000" smtClean="0"/>
              <a:t>高温吸收</a:t>
            </a:r>
            <a:r>
              <a:rPr lang="en-US" altLang="zh-CN" sz="4000" smtClean="0"/>
              <a:t>——</a:t>
            </a:r>
            <a:r>
              <a:rPr lang="zh-CN" altLang="en-US" sz="4000" smtClean="0"/>
              <a:t>吸湿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sz="4400" smtClean="0"/>
              <a:t>不结露  </a:t>
            </a:r>
            <a:r>
              <a:rPr lang="en-US" altLang="zh-CN" sz="4400" smtClean="0"/>
              <a:t>——</a:t>
            </a:r>
            <a:r>
              <a:rPr lang="zh-CN" altLang="en-US" sz="4400" smtClean="0"/>
              <a:t>气温高</a:t>
            </a:r>
            <a:endParaRPr lang="en-US" altLang="zh-CN" sz="4400" smtClean="0"/>
          </a:p>
          <a:p>
            <a:pPr eaLnBrk="1" hangingPunct="1"/>
            <a:r>
              <a:rPr lang="zh-CN" altLang="en-US" sz="4400" smtClean="0"/>
              <a:t>高温吸收</a:t>
            </a:r>
            <a:r>
              <a:rPr lang="en-US" altLang="zh-CN" sz="4400" smtClean="0"/>
              <a:t>——</a:t>
            </a:r>
            <a:r>
              <a:rPr lang="zh-CN" altLang="en-US" sz="4400" smtClean="0"/>
              <a:t>酸温高</a:t>
            </a:r>
            <a:endParaRPr lang="en-US" altLang="zh-CN" sz="4400" smtClean="0"/>
          </a:p>
          <a:p>
            <a:pPr eaLnBrk="1" hangingPunct="1"/>
            <a:r>
              <a:rPr lang="zh-CN" altLang="en-US" sz="4400" smtClean="0"/>
              <a:t>水被吸收</a:t>
            </a:r>
            <a:r>
              <a:rPr lang="en-US" altLang="zh-CN" sz="4400" smtClean="0"/>
              <a:t>——</a:t>
            </a:r>
            <a:r>
              <a:rPr lang="zh-CN" altLang="en-US" sz="4400" smtClean="0"/>
              <a:t>酸浓高于</a:t>
            </a:r>
            <a:r>
              <a:rPr lang="en-US" altLang="zh-CN" sz="4400" b="1" smtClean="0"/>
              <a:t>98.3%</a:t>
            </a:r>
          </a:p>
          <a:p>
            <a:pPr eaLnBrk="1" hangingPunct="1"/>
            <a:r>
              <a:rPr lang="zh-CN" altLang="en-US" smtClean="0"/>
              <a:t>水的吸收率高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不是冷凝、而是吸收</a:t>
            </a:r>
            <a:endParaRPr lang="zh-CN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半干法的关键：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吸湿</a:t>
            </a:r>
          </a:p>
        </p:txBody>
      </p:sp>
      <p:sp>
        <p:nvSpPr>
          <p:cNvPr id="2457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000" dirty="0" smtClean="0"/>
              <a:t>控水：</a:t>
            </a:r>
            <a:r>
              <a:rPr lang="zh-CN" dirty="0" smtClean="0"/>
              <a:t>用干燥塔控制焚烧炉中的氢硫比</a:t>
            </a:r>
            <a:endParaRPr lang="en-US" altLang="zh-CN" dirty="0" smtClean="0"/>
          </a:p>
          <a:p>
            <a:endParaRPr lang="en-US" altLang="zh-CN" sz="4000" dirty="0" smtClean="0"/>
          </a:p>
          <a:p>
            <a:r>
              <a:rPr lang="zh-CN" altLang="en-US" sz="4000" dirty="0" smtClean="0"/>
              <a:t>转化：</a:t>
            </a:r>
            <a:r>
              <a:rPr lang="zh-CN" altLang="en-US" dirty="0" smtClean="0"/>
              <a:t>由转化率实现进吸湿塔的</a:t>
            </a:r>
            <a:r>
              <a:rPr lang="zh-CN" altLang="en-US" sz="4000" dirty="0" smtClean="0">
                <a:solidFill>
                  <a:srgbClr val="FF0000"/>
                </a:solidFill>
              </a:rPr>
              <a:t>水硫比</a:t>
            </a:r>
          </a:p>
          <a:p>
            <a:endParaRPr lang="en-US" altLang="zh-CN" sz="4000" dirty="0" smtClean="0"/>
          </a:p>
          <a:p>
            <a:r>
              <a:rPr lang="zh-CN" altLang="en-US" sz="4000" dirty="0" smtClean="0"/>
              <a:t>吸湿：</a:t>
            </a:r>
            <a:r>
              <a:rPr lang="zh-CN" sz="4000" dirty="0" smtClean="0"/>
              <a:t>用吸湿塔吸收转化气中的水</a:t>
            </a:r>
            <a:endParaRPr lang="en-US" altLang="zh-CN" sz="4000" dirty="0" smtClean="0"/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 b="1" dirty="0" smtClean="0"/>
              <a:t>水硫比：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﹤</a:t>
            </a:r>
            <a:r>
              <a:rPr lang="en-US" altLang="zh-CN" sz="4400" b="1" dirty="0" smtClean="0"/>
              <a:t>1.092</a:t>
            </a:r>
            <a:endParaRPr lang="zh-CN" altLang="en-US" sz="4400" b="1" dirty="0" smtClean="0"/>
          </a:p>
        </p:txBody>
      </p:sp>
      <p:sp>
        <p:nvSpPr>
          <p:cNvPr id="2560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4400" dirty="0" smtClean="0"/>
              <a:t> SO</a:t>
            </a:r>
            <a:r>
              <a:rPr lang="en-US" altLang="zh-CN" dirty="0" smtClean="0"/>
              <a:t>2</a:t>
            </a:r>
            <a:r>
              <a:rPr lang="zh-CN" altLang="en-US" sz="4400" dirty="0" smtClean="0"/>
              <a:t>转化率</a:t>
            </a:r>
            <a:r>
              <a:rPr lang="en-US" altLang="zh-CN" sz="4400" dirty="0" smtClean="0"/>
              <a:t>91.6%</a:t>
            </a:r>
          </a:p>
          <a:p>
            <a:r>
              <a:rPr lang="zh-CN" altLang="en-US" sz="4400" dirty="0" smtClean="0"/>
              <a:t> 量变到质变</a:t>
            </a:r>
            <a:r>
              <a:rPr lang="en-US" altLang="zh-CN" sz="4400" dirty="0" smtClean="0"/>
              <a:t>——</a:t>
            </a:r>
            <a:r>
              <a:rPr lang="zh-CN" altLang="en-US" sz="4400" dirty="0" smtClean="0"/>
              <a:t>跨过临界点</a:t>
            </a:r>
            <a:endParaRPr lang="en-US" altLang="zh-CN" sz="4400" dirty="0" smtClean="0"/>
          </a:p>
          <a:p>
            <a:endParaRPr lang="zh-CN" alt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半干法制酸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288" y="1711325"/>
            <a:ext cx="8229600" cy="4454525"/>
          </a:xfrm>
        </p:spPr>
        <p:txBody>
          <a:bodyPr/>
          <a:lstStyle/>
          <a:p>
            <a:pPr algn="just">
              <a:spcBef>
                <a:spcPts val="780"/>
              </a:spcBef>
              <a:spcAft>
                <a:spcPts val="0"/>
              </a:spcAft>
              <a:buFontTx/>
              <a:buNone/>
              <a:defRPr/>
            </a:pPr>
            <a:r>
              <a:rPr lang="en-US" sz="2400" dirty="0" smtClean="0"/>
              <a:t> </a:t>
            </a:r>
            <a:endParaRPr lang="zh-CN" sz="2400" dirty="0" smtClean="0"/>
          </a:p>
          <a:p>
            <a:pPr algn="just">
              <a:spcBef>
                <a:spcPts val="780"/>
              </a:spcBef>
              <a:spcAft>
                <a:spcPts val="0"/>
              </a:spcAft>
              <a:buFontTx/>
              <a:buNone/>
              <a:defRPr/>
            </a:pPr>
            <a:endParaRPr lang="zh-CN" sz="2400" kern="100" dirty="0">
              <a:latin typeface="Times New Roman"/>
              <a:ea typeface="宋体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-357188" y="1711325"/>
          <a:ext cx="9858410" cy="6226364"/>
        </p:xfrm>
        <a:graphic>
          <a:graphicData uri="http://schemas.openxmlformats.org/presentationml/2006/ole">
            <p:oleObj spid="_x0000_s4098" name="Acrobat Document" r:id="rId3" imgW="8019980" imgH="5666994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CN" altLang="en-US" sz="4000" smtClean="0"/>
              <a:t>特  点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sz="4400" dirty="0" smtClean="0"/>
              <a:t>气浓高</a:t>
            </a:r>
            <a:endParaRPr lang="en-US" altLang="zh-CN" sz="4400" dirty="0" smtClean="0"/>
          </a:p>
          <a:p>
            <a:pPr eaLnBrk="1" hangingPunct="1"/>
            <a:r>
              <a:rPr lang="zh-CN" sz="4400" dirty="0" smtClean="0"/>
              <a:t>腐蚀小</a:t>
            </a:r>
            <a:endParaRPr lang="en-US" altLang="zh-CN" sz="4400" dirty="0" smtClean="0"/>
          </a:p>
          <a:p>
            <a:pPr eaLnBrk="1" hangingPunct="1"/>
            <a:r>
              <a:rPr lang="zh-CN" altLang="en-US" sz="4400" dirty="0" smtClean="0"/>
              <a:t>吸湿快</a:t>
            </a:r>
            <a:endParaRPr lang="zh-CN" altLang="zh-CN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 smtClean="0"/>
              <a:t>气浓高</a:t>
            </a:r>
          </a:p>
        </p:txBody>
      </p:sp>
      <p:sp>
        <p:nvSpPr>
          <p:cNvPr id="27651" name="内容占位符 2"/>
          <p:cNvSpPr>
            <a:spLocks noGrp="1"/>
          </p:cNvSpPr>
          <p:nvPr>
            <p:ph idx="1"/>
          </p:nvPr>
        </p:nvSpPr>
        <p:spPr>
          <a:xfrm>
            <a:off x="9858375" y="2763838"/>
            <a:ext cx="571500" cy="307975"/>
          </a:xfrm>
        </p:spPr>
        <p:txBody>
          <a:bodyPr/>
          <a:lstStyle/>
          <a:p>
            <a:pPr>
              <a:buFontTx/>
              <a:buNone/>
            </a:pPr>
            <a:endParaRPr lang="zh-CN" altLang="en-US" smtClean="0"/>
          </a:p>
        </p:txBody>
      </p:sp>
      <p:graphicFrame>
        <p:nvGraphicFramePr>
          <p:cNvPr id="4" name="图表 3"/>
          <p:cNvGraphicFramePr/>
          <p:nvPr/>
        </p:nvGraphicFramePr>
        <p:xfrm>
          <a:off x="714348" y="1857364"/>
          <a:ext cx="8210550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酸性气</a:t>
            </a:r>
          </a:p>
        </p:txBody>
      </p:sp>
      <p:sp>
        <p:nvSpPr>
          <p:cNvPr id="1536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4400" b="1" dirty="0" smtClean="0"/>
              <a:t>H</a:t>
            </a:r>
            <a:r>
              <a:rPr lang="en-US" altLang="zh-CN" sz="3600" b="1" dirty="0" smtClean="0"/>
              <a:t>2</a:t>
            </a:r>
            <a:r>
              <a:rPr lang="en-US" altLang="zh-CN" sz="4400" b="1" dirty="0" smtClean="0"/>
              <a:t>S</a:t>
            </a:r>
          </a:p>
          <a:p>
            <a:r>
              <a:rPr lang="en-US" altLang="zh-CN" sz="4400" b="1" dirty="0" smtClean="0"/>
              <a:t>COS</a:t>
            </a:r>
            <a:r>
              <a:rPr lang="zh-CN" altLang="en-US" sz="4400" dirty="0" smtClean="0"/>
              <a:t>、</a:t>
            </a:r>
            <a:r>
              <a:rPr lang="en-US" altLang="zh-CN" sz="4400" b="1" dirty="0" smtClean="0"/>
              <a:t>CS</a:t>
            </a:r>
            <a:r>
              <a:rPr lang="en-US" altLang="zh-CN" sz="3600" b="1" dirty="0" smtClean="0"/>
              <a:t>2</a:t>
            </a:r>
            <a:r>
              <a:rPr lang="zh-CN" altLang="en-US" sz="4400" dirty="0" smtClean="0"/>
              <a:t>、含硫有机物</a:t>
            </a:r>
            <a:endParaRPr lang="en-US" altLang="zh-CN" sz="4400" dirty="0" smtClean="0"/>
          </a:p>
          <a:p>
            <a:r>
              <a:rPr lang="zh-CN" altLang="en-US" sz="4400" dirty="0" smtClean="0"/>
              <a:t>有机物、水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dirty="0" smtClean="0"/>
              <a:t>腐蚀小</a:t>
            </a:r>
            <a:endParaRPr lang="zh-CN" altLang="en-US" sz="4000" dirty="0" smtClean="0"/>
          </a:p>
        </p:txBody>
      </p:sp>
      <p:sp>
        <p:nvSpPr>
          <p:cNvPr id="2867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CN" dirty="0" smtClean="0"/>
              <a:t>  </a:t>
            </a:r>
            <a:endParaRPr lang="zh-CN" altLang="en-US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214438" y="1855788"/>
          <a:ext cx="7286625" cy="3933825"/>
        </p:xfrm>
        <a:graphic>
          <a:graphicData uri="http://schemas.openxmlformats.org/drawingml/2006/table">
            <a:tbl>
              <a:tblPr/>
              <a:tblGrid>
                <a:gridCol w="2571750"/>
                <a:gridCol w="1785937"/>
                <a:gridCol w="1565275"/>
                <a:gridCol w="1363663"/>
              </a:tblGrid>
              <a:tr h="5619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位    置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露点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酸浓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水硫比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℃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%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焚烧炉出口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196.1 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94.08 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40.81 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第</a:t>
                      </a: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1</a:t>
                      </a: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段出口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246.0 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97.41 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1.364 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第</a:t>
                      </a: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2</a:t>
                      </a: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段出口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225.7 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99.63 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1.076 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第</a:t>
                      </a: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3</a:t>
                      </a: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段出口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225.0 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99.65 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1.037 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吸湿塔出口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156.1 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99.32 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黑体" pitchFamily="49" charset="-122"/>
                        </a:rPr>
                        <a:t>1.024 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吸湿快</a:t>
            </a:r>
          </a:p>
        </p:txBody>
      </p:sp>
      <p:sp>
        <p:nvSpPr>
          <p:cNvPr id="2969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600" dirty="0" smtClean="0"/>
              <a:t>气相：硫酸、水、</a:t>
            </a:r>
            <a:r>
              <a:rPr lang="en-US" altLang="zh-CN" sz="3600" dirty="0" smtClean="0"/>
              <a:t>SO</a:t>
            </a:r>
            <a:r>
              <a:rPr lang="en-US" altLang="zh-CN" sz="2800" dirty="0" smtClean="0"/>
              <a:t>3</a:t>
            </a:r>
          </a:p>
          <a:p>
            <a:r>
              <a:rPr lang="zh-CN" altLang="en-US" sz="3600" dirty="0" smtClean="0"/>
              <a:t>硫酸：物理吸收</a:t>
            </a:r>
            <a:r>
              <a:rPr lang="zh-CN" altLang="en-US" sz="3600" dirty="0" smtClean="0"/>
              <a:t>、</a:t>
            </a:r>
            <a:r>
              <a:rPr lang="zh-CN" altLang="en-US" sz="3600" dirty="0" smtClean="0"/>
              <a:t>冷凝</a:t>
            </a:r>
            <a:r>
              <a:rPr lang="zh-CN" altLang="en-US" sz="3600" dirty="0" smtClean="0"/>
              <a:t>热</a:t>
            </a:r>
            <a:r>
              <a:rPr lang="zh-CN" altLang="en-US" sz="3600" dirty="0" smtClean="0"/>
              <a:t>小、速度快</a:t>
            </a:r>
            <a:endParaRPr lang="en-US" altLang="zh-CN" sz="3600" dirty="0" smtClean="0"/>
          </a:p>
          <a:p>
            <a:r>
              <a:rPr lang="zh-CN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水</a:t>
            </a:r>
            <a:r>
              <a:rPr lang="en-US" altLang="zh-CN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zh-CN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加速</a:t>
            </a:r>
            <a:r>
              <a:rPr lang="en-US" altLang="zh-CN" sz="3600" dirty="0" smtClean="0"/>
              <a:t>SO</a:t>
            </a:r>
            <a:r>
              <a:rPr lang="en-US" altLang="zh-CN" sz="2800" dirty="0" smtClean="0"/>
              <a:t>3</a:t>
            </a:r>
            <a:r>
              <a:rPr lang="zh-CN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吸收</a:t>
            </a:r>
            <a:endParaRPr lang="zh-CN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工艺流程</a:t>
            </a:r>
          </a:p>
        </p:txBody>
      </p:sp>
      <p:sp>
        <p:nvSpPr>
          <p:cNvPr id="337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sz="1000" smtClean="0"/>
          </a:p>
          <a:p>
            <a:r>
              <a:rPr lang="zh-CN" altLang="en-US" sz="4000" smtClean="0"/>
              <a:t>气体：与硫磺制酸神似</a:t>
            </a:r>
            <a:endParaRPr lang="en-US" altLang="zh-CN" sz="4000" smtClean="0"/>
          </a:p>
          <a:p>
            <a:r>
              <a:rPr lang="zh-CN" altLang="en-US" sz="4000" smtClean="0"/>
              <a:t>中压蒸汽：一省一锅、三过一冷</a:t>
            </a:r>
            <a:endParaRPr lang="en-US" altLang="zh-CN" sz="4000" smtClean="0"/>
          </a:p>
          <a:p>
            <a:endParaRPr lang="en-US" altLang="zh-CN" sz="2000" smtClean="0"/>
          </a:p>
          <a:p>
            <a:r>
              <a:rPr lang="zh-CN" altLang="en-US" sz="4000" smtClean="0"/>
              <a:t>酸：四塔两槽</a:t>
            </a:r>
            <a:endParaRPr lang="en-US" altLang="zh-CN" sz="4000" smtClean="0"/>
          </a:p>
          <a:p>
            <a:r>
              <a:rPr lang="zh-CN" altLang="en-US" sz="4000" smtClean="0"/>
              <a:t>低压蒸汽：蒸汽发生器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zh-CN" altLang="en-US" dirty="0"/>
          </a:p>
        </p:txBody>
      </p:sp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-85247" y="0"/>
          <a:ext cx="9229247" cy="6965552"/>
        </p:xfrm>
        <a:graphic>
          <a:graphicData uri="http://schemas.openxmlformats.org/presentationml/2006/ole">
            <p:oleObj spid="_x0000_s66563" name="Acrobat Document" r:id="rId3" imgW="16039960" imgH="11344046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0" y="0"/>
          <a:ext cx="9143999" cy="6858000"/>
        </p:xfrm>
        <a:graphic>
          <a:graphicData uri="http://schemas.openxmlformats.org/presentationml/2006/ole">
            <p:oleObj spid="_x0000_s67586" name="Acrobat Document" r:id="rId3" imgW="16039960" imgH="11344046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吸湿塔</a:t>
            </a:r>
          </a:p>
        </p:txBody>
      </p:sp>
      <p:sp>
        <p:nvSpPr>
          <p:cNvPr id="3481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mtClean="0"/>
              <a:t>普通填料塔、不用除雾器</a:t>
            </a:r>
            <a:endParaRPr lang="en-US" altLang="zh-CN" smtClean="0"/>
          </a:p>
          <a:p>
            <a:r>
              <a:rPr lang="zh-CN" smtClean="0"/>
              <a:t>酸浓</a:t>
            </a:r>
            <a:r>
              <a:rPr lang="zh-CN" altLang="en-US" smtClean="0"/>
              <a:t>：</a:t>
            </a:r>
            <a:r>
              <a:rPr lang="zh-CN" smtClean="0"/>
              <a:t>吸收下来的</a:t>
            </a:r>
            <a:r>
              <a:rPr lang="en-US" altLang="zh-CN" smtClean="0"/>
              <a:t>H2O</a:t>
            </a:r>
            <a:r>
              <a:rPr lang="zh-CN" smtClean="0"/>
              <a:t>和</a:t>
            </a:r>
            <a:r>
              <a:rPr lang="en-US" altLang="zh-CN" smtClean="0"/>
              <a:t>SO3</a:t>
            </a:r>
            <a:r>
              <a:rPr lang="zh-CN" smtClean="0"/>
              <a:t>的成酸的浓度</a:t>
            </a:r>
            <a:endParaRPr lang="en-US" altLang="zh-CN" smtClean="0"/>
          </a:p>
          <a:p>
            <a:pPr>
              <a:buFontTx/>
              <a:buNone/>
            </a:pPr>
            <a:r>
              <a:rPr lang="en-US" altLang="zh-CN" smtClean="0"/>
              <a:t>        </a:t>
            </a:r>
            <a:r>
              <a:rPr lang="zh-CN" smtClean="0"/>
              <a:t>由水硫比和循环酸温决定</a:t>
            </a:r>
            <a:endParaRPr lang="en-US" altLang="zh-CN" smtClean="0"/>
          </a:p>
          <a:p>
            <a:r>
              <a:rPr lang="zh-CN" smtClean="0"/>
              <a:t>不加水</a:t>
            </a:r>
            <a:r>
              <a:rPr lang="zh-CN" altLang="en-US" smtClean="0"/>
              <a:t>、不</a:t>
            </a:r>
            <a:r>
              <a:rPr lang="zh-CN" smtClean="0"/>
              <a:t>串酸</a:t>
            </a:r>
            <a:r>
              <a:rPr lang="zh-CN" altLang="en-US" smtClean="0"/>
              <a:t>、不控制酸浓</a:t>
            </a:r>
            <a:endParaRPr lang="en-US" altLang="zh-CN" smtClean="0"/>
          </a:p>
          <a:p>
            <a:endParaRPr lang="en-US" altLang="zh-CN" sz="1000" smtClean="0"/>
          </a:p>
          <a:p>
            <a:r>
              <a:rPr lang="zh-CN" altLang="en-US" sz="2800" smtClean="0"/>
              <a:t>水硫比 </a:t>
            </a:r>
            <a:r>
              <a:rPr lang="en-US" altLang="zh-CN" sz="2800" b="1" smtClean="0"/>
              <a:t>1.0369 = 1.0377 + 1.0235</a:t>
            </a:r>
          </a:p>
          <a:p>
            <a:r>
              <a:rPr lang="zh-CN" altLang="en-US" sz="2800" smtClean="0"/>
              <a:t>酸浓</a:t>
            </a:r>
            <a:r>
              <a:rPr lang="en-US" altLang="zh-CN" sz="2800" smtClean="0"/>
              <a:t>            </a:t>
            </a:r>
            <a:r>
              <a:rPr lang="en-US" altLang="zh-CN" sz="2800" b="1" smtClean="0"/>
              <a:t>99.31%</a:t>
            </a:r>
          </a:p>
          <a:p>
            <a:r>
              <a:rPr lang="zh-CN" altLang="en-US" sz="2800" smtClean="0"/>
              <a:t>吸收率</a:t>
            </a:r>
            <a:r>
              <a:rPr lang="en-US" altLang="zh-CN" sz="2800" smtClean="0"/>
              <a:t>         </a:t>
            </a:r>
            <a:r>
              <a:rPr lang="en-US" altLang="zh-CN" sz="2800" b="1" smtClean="0"/>
              <a:t>93.86%   93.94%</a:t>
            </a:r>
            <a:endParaRPr lang="zh-CN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819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 smtClean="0"/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0" y="0"/>
          <a:ext cx="9192586" cy="6858000"/>
        </p:xfrm>
        <a:graphic>
          <a:graphicData uri="http://schemas.openxmlformats.org/presentationml/2006/ole">
            <p:oleObj spid="_x0000_s8197" name="Acrobat Document" r:id="rId3" imgW="16039960" imgH="11344046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CN" altLang="en-US" sz="4000" smtClean="0"/>
              <a:t>优  点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sz="4400" dirty="0" smtClean="0"/>
              <a:t>投资省</a:t>
            </a:r>
            <a:endParaRPr lang="en-US" altLang="zh-CN" sz="4400" dirty="0" smtClean="0"/>
          </a:p>
          <a:p>
            <a:pPr eaLnBrk="1" hangingPunct="1"/>
            <a:r>
              <a:rPr lang="zh-CN" sz="4400" dirty="0" smtClean="0"/>
              <a:t>尾排好</a:t>
            </a:r>
            <a:endParaRPr lang="en-US" altLang="zh-CN" sz="4400" dirty="0" smtClean="0"/>
          </a:p>
          <a:p>
            <a:pPr eaLnBrk="1" hangingPunct="1"/>
            <a:r>
              <a:rPr lang="zh-CN" sz="4400" dirty="0" smtClean="0"/>
              <a:t>产汽</a:t>
            </a:r>
            <a:r>
              <a:rPr lang="zh-CN" sz="4400" dirty="0" smtClean="0"/>
              <a:t>多</a:t>
            </a:r>
            <a:endParaRPr lang="en-US" altLang="zh-CN" sz="4400" dirty="0" smtClean="0"/>
          </a:p>
          <a:p>
            <a:pPr eaLnBrk="1" hangingPunct="1"/>
            <a:r>
              <a:rPr lang="zh-CN" sz="4400" dirty="0" smtClean="0"/>
              <a:t>电耗低</a:t>
            </a:r>
            <a:endParaRPr lang="en-US" altLang="zh-CN" sz="4400" dirty="0" smtClean="0"/>
          </a:p>
          <a:p>
            <a:pPr eaLnBrk="1" hangingPunct="1"/>
            <a:r>
              <a:rPr lang="zh-CN" sz="4400" dirty="0" smtClean="0"/>
              <a:t>维护少</a:t>
            </a:r>
            <a:endParaRPr lang="zh-CN" altLang="zh-CN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smtClean="0"/>
              <a:t>投资省</a:t>
            </a:r>
          </a:p>
        </p:txBody>
      </p:sp>
      <p:sp>
        <p:nvSpPr>
          <p:cNvPr id="3686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mtClean="0"/>
              <a:t>少了净化工序、省了主鼓风机</a:t>
            </a:r>
            <a:endParaRPr lang="en-US" altLang="zh-CN" smtClean="0"/>
          </a:p>
          <a:p>
            <a:endParaRPr lang="en-US" altLang="zh-CN" smtClean="0"/>
          </a:p>
          <a:p>
            <a:r>
              <a:rPr lang="zh-CN" altLang="en-US" smtClean="0"/>
              <a:t>气浓高了、气量少了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sz="4000" smtClean="0"/>
              <a:t>尾排好</a:t>
            </a:r>
            <a:endParaRPr lang="zh-CN" altLang="en-US" smtClean="0"/>
          </a:p>
        </p:txBody>
      </p:sp>
      <p:sp>
        <p:nvSpPr>
          <p:cNvPr id="37891" name="内容占位符 2"/>
          <p:cNvSpPr>
            <a:spLocks noGrp="1"/>
          </p:cNvSpPr>
          <p:nvPr>
            <p:ph idx="1"/>
          </p:nvPr>
        </p:nvSpPr>
        <p:spPr>
          <a:xfrm>
            <a:off x="428625" y="2000250"/>
            <a:ext cx="8229600" cy="4237038"/>
          </a:xfrm>
        </p:spPr>
        <p:txBody>
          <a:bodyPr/>
          <a:lstStyle/>
          <a:p>
            <a:pPr>
              <a:buFontTx/>
              <a:buNone/>
            </a:pPr>
            <a:endParaRPr lang="en-US" altLang="zh-CN" smtClean="0"/>
          </a:p>
          <a:p>
            <a:pPr>
              <a:buFontTx/>
              <a:buNone/>
            </a:pPr>
            <a:endParaRPr lang="en-US" altLang="zh-CN" smtClean="0"/>
          </a:p>
          <a:p>
            <a:pPr>
              <a:buFontTx/>
              <a:buNone/>
            </a:pPr>
            <a:endParaRPr lang="en-US" altLang="zh-CN" smtClean="0"/>
          </a:p>
          <a:p>
            <a:pPr>
              <a:buFontTx/>
              <a:buNone/>
            </a:pPr>
            <a:endParaRPr lang="en-US" altLang="zh-CN" smtClean="0"/>
          </a:p>
          <a:p>
            <a:pPr>
              <a:buFontTx/>
              <a:buNone/>
            </a:pPr>
            <a:endParaRPr lang="en-US" altLang="zh-CN" smtClean="0"/>
          </a:p>
          <a:p>
            <a:pPr>
              <a:buFontTx/>
              <a:buNone/>
            </a:pPr>
            <a:endParaRPr lang="en-US" altLang="zh-CN" smtClean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714375" y="2268538"/>
          <a:ext cx="7215238" cy="3480435"/>
        </p:xfrm>
        <a:graphic>
          <a:graphicData uri="http://schemas.openxmlformats.org/drawingml/2006/table">
            <a:tbl>
              <a:tblPr/>
              <a:tblGrid>
                <a:gridCol w="3214710"/>
                <a:gridCol w="1960126"/>
                <a:gridCol w="2040402"/>
              </a:tblGrid>
              <a:tr h="36739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3200" b="0" i="0" u="none" strike="noStrike" dirty="0">
                          <a:latin typeface="宋体"/>
                        </a:rPr>
                        <a:t>项   目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3200" b="0" i="0" u="none" strike="noStrike" dirty="0">
                          <a:latin typeface="宋体"/>
                        </a:rPr>
                        <a:t>单位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3200" b="0" i="0" u="none" strike="noStrike">
                          <a:latin typeface="宋体"/>
                        </a:rPr>
                        <a:t>数 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9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zh-CN" altLang="en-US" sz="3200" b="0" i="0" u="none" strike="noStrike" dirty="0">
                          <a:latin typeface="宋体"/>
                        </a:rPr>
                        <a:t> 尾气流量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0" i="0" u="none" strike="noStrike">
                          <a:latin typeface="宋体"/>
                        </a:rPr>
                        <a:t>Nm3/h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3200" b="0" i="0" u="none" strike="noStrike">
                          <a:latin typeface="宋体"/>
                        </a:rPr>
                        <a:t>22400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9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0" i="0" u="none" strike="noStrike">
                          <a:latin typeface="宋体"/>
                        </a:rPr>
                        <a:t>Nm3/t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3200" b="0" i="0" u="none" strike="noStrike">
                          <a:latin typeface="宋体"/>
                        </a:rPr>
                        <a:t>2533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96">
                <a:tc rowSpan="4">
                  <a:txBody>
                    <a:bodyPr/>
                    <a:lstStyle/>
                    <a:p>
                      <a:pPr algn="l" fontAlgn="ctr"/>
                      <a:r>
                        <a:rPr lang="zh-CN" altLang="en-US" sz="3200" b="0" i="0" u="none" strike="noStrike" dirty="0">
                          <a:latin typeface="宋体"/>
                        </a:rPr>
                        <a:t> 尾气中</a:t>
                      </a:r>
                      <a:r>
                        <a:rPr lang="en-US" sz="3200" b="0" i="0" u="none" strike="noStrike" dirty="0">
                          <a:latin typeface="宋体"/>
                        </a:rPr>
                        <a:t>SO2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0" i="0" u="none" strike="noStrike" dirty="0" err="1">
                          <a:latin typeface="宋体"/>
                        </a:rPr>
                        <a:t>ppm</a:t>
                      </a:r>
                      <a:endParaRPr lang="en-US" sz="320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3200" b="0" i="0" u="none" strike="noStrike">
                          <a:latin typeface="宋体"/>
                        </a:rPr>
                        <a:t>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9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0" i="0" u="none" strike="noStrike" dirty="0">
                          <a:latin typeface="宋体"/>
                        </a:rPr>
                        <a:t>mg/Nm3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3200" b="0" i="0" u="none" strike="noStrike">
                          <a:latin typeface="宋体"/>
                        </a:rPr>
                        <a:t>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9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0" i="0" u="none" strike="noStrike" dirty="0">
                          <a:latin typeface="宋体"/>
                        </a:rPr>
                        <a:t>kg/h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3200" b="0" i="0" u="none" strike="noStrike" dirty="0">
                          <a:latin typeface="宋体"/>
                        </a:rPr>
                        <a:t>5.778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9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0" i="0" u="none" strike="noStrike">
                          <a:latin typeface="宋体"/>
                        </a:rPr>
                        <a:t>kg/t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3200" b="0" i="0" u="none" strike="noStrike" dirty="0">
                          <a:latin typeface="宋体"/>
                        </a:rPr>
                        <a:t>0.653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smtClean="0"/>
              <a:t>干法制酸</a:t>
            </a:r>
          </a:p>
        </p:txBody>
      </p:sp>
      <p:sp>
        <p:nvSpPr>
          <p:cNvPr id="1638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000" dirty="0" smtClean="0"/>
              <a:t>焚烧</a:t>
            </a:r>
            <a:endParaRPr lang="en-US" altLang="zh-CN" sz="4000" dirty="0" smtClean="0"/>
          </a:p>
          <a:p>
            <a:r>
              <a:rPr lang="zh-CN" altLang="en-US" sz="4000" dirty="0" smtClean="0"/>
              <a:t>除湿</a:t>
            </a:r>
            <a:r>
              <a:rPr lang="zh-CN" altLang="en-US" sz="3600" dirty="0" smtClean="0"/>
              <a:t>（增湿、冷却、除雾、干燥）</a:t>
            </a:r>
            <a:endParaRPr lang="en-US" altLang="zh-CN" sz="3600" dirty="0" smtClean="0"/>
          </a:p>
          <a:p>
            <a:r>
              <a:rPr lang="zh-CN" altLang="en-US" sz="4000" dirty="0" smtClean="0"/>
              <a:t>干法转化</a:t>
            </a:r>
            <a:endParaRPr lang="en-US" altLang="zh-CN" sz="4000" dirty="0" smtClean="0"/>
          </a:p>
          <a:p>
            <a:r>
              <a:rPr lang="zh-CN" altLang="en-US" sz="4000" dirty="0" smtClean="0"/>
              <a:t>干法吸收</a:t>
            </a:r>
            <a:endParaRPr lang="en-US" altLang="zh-CN" sz="4000" dirty="0" smtClean="0"/>
          </a:p>
          <a:p>
            <a:r>
              <a:rPr lang="zh-CN" altLang="en-US" dirty="0" smtClean="0"/>
              <a:t>（第二次转化）</a:t>
            </a:r>
            <a:endParaRPr lang="en-US" altLang="zh-CN" dirty="0" smtClean="0"/>
          </a:p>
          <a:p>
            <a:r>
              <a:rPr lang="zh-CN" altLang="en-US" dirty="0" smtClean="0"/>
              <a:t>（第二次吸收）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sz="4400" dirty="0" smtClean="0"/>
              <a:t>产汽</a:t>
            </a:r>
            <a:r>
              <a:rPr lang="zh-CN" sz="4400" dirty="0" smtClean="0"/>
              <a:t>多</a:t>
            </a:r>
            <a:endParaRPr lang="zh-CN" altLang="en-US" sz="4000" dirty="0" smtClean="0"/>
          </a:p>
        </p:txBody>
      </p:sp>
      <p:sp>
        <p:nvSpPr>
          <p:cNvPr id="38915" name="内容占位符 2"/>
          <p:cNvSpPr>
            <a:spLocks noGrp="1"/>
          </p:cNvSpPr>
          <p:nvPr>
            <p:ph idx="1"/>
          </p:nvPr>
        </p:nvSpPr>
        <p:spPr>
          <a:xfrm>
            <a:off x="395288" y="5286375"/>
            <a:ext cx="7962900" cy="1285875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smtClean="0"/>
              <a:t>相当于每吨磺</a:t>
            </a:r>
            <a:r>
              <a:rPr lang="en-US" altLang="zh-CN" smtClean="0"/>
              <a:t>8</a:t>
            </a:r>
            <a:r>
              <a:rPr lang="zh-CN" altLang="en-US" smtClean="0"/>
              <a:t>吨蒸汽</a:t>
            </a:r>
            <a:endParaRPr lang="en-US" altLang="zh-CN" smtClean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85813" y="2357438"/>
          <a:ext cx="7358114" cy="2214580"/>
        </p:xfrm>
        <a:graphic>
          <a:graphicData uri="http://schemas.openxmlformats.org/drawingml/2006/table">
            <a:tbl>
              <a:tblPr/>
              <a:tblGrid>
                <a:gridCol w="1940601"/>
                <a:gridCol w="2274241"/>
                <a:gridCol w="1718399"/>
                <a:gridCol w="1424873"/>
              </a:tblGrid>
              <a:tr h="55364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3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3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t/t</a:t>
                      </a:r>
                      <a:r>
                        <a:rPr lang="zh-CN" altLang="en-US" sz="3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64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3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中压蒸汽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4.4MPa</a:t>
                      </a:r>
                      <a: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、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435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3200" b="1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 </a:t>
                      </a:r>
                      <a:endParaRPr lang="en-US" altLang="zh-CN" sz="32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32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64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3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低压蒸汽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0.5MPa</a:t>
                      </a:r>
                      <a:r>
                        <a:rPr lang="zh-CN" altLang="en-US" sz="3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饱和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32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32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64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3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合计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3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3200" b="1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 </a:t>
                      </a:r>
                      <a:endParaRPr lang="en-US" altLang="zh-CN" sz="32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32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2.65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电耗低</a:t>
            </a:r>
          </a:p>
        </p:txBody>
      </p:sp>
      <p:sp>
        <p:nvSpPr>
          <p:cNvPr id="4096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4400" smtClean="0"/>
              <a:t>40</a:t>
            </a:r>
            <a:r>
              <a:rPr lang="zh-CN" altLang="en-US" sz="4400" smtClean="0"/>
              <a:t>度</a:t>
            </a:r>
            <a:r>
              <a:rPr lang="en-US" altLang="zh-CN" sz="4400" smtClean="0"/>
              <a:t>/</a:t>
            </a:r>
            <a:r>
              <a:rPr lang="zh-CN" altLang="en-US" sz="4400" smtClean="0"/>
              <a:t>吨</a:t>
            </a:r>
            <a:endParaRPr lang="en-US" altLang="zh-CN" sz="4400" smtClean="0"/>
          </a:p>
          <a:p>
            <a:r>
              <a:rPr lang="zh-CN" sz="4400" smtClean="0"/>
              <a:t>气浓高、风量小</a:t>
            </a:r>
            <a:endParaRPr lang="en-US" altLang="zh-CN" sz="4400" smtClean="0"/>
          </a:p>
          <a:p>
            <a:r>
              <a:rPr lang="zh-CN" sz="4400" smtClean="0"/>
              <a:t>没有冷却风</a:t>
            </a:r>
            <a:endParaRPr lang="en-US" altLang="zh-CN" sz="4400" smtClean="0"/>
          </a:p>
          <a:p>
            <a:r>
              <a:rPr lang="zh-CN" sz="4400" smtClean="0"/>
              <a:t>不足湿法制酸的</a:t>
            </a:r>
            <a:r>
              <a:rPr lang="en-US" altLang="zh-CN" sz="4800" b="1" smtClean="0"/>
              <a:t>1/4</a:t>
            </a:r>
          </a:p>
          <a:p>
            <a:endParaRPr lang="zh-CN" altLang="en-US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维护少</a:t>
            </a:r>
            <a:endParaRPr lang="zh-CN" altLang="en-US" dirty="0" smtClean="0"/>
          </a:p>
        </p:txBody>
      </p:sp>
      <p:sp>
        <p:nvSpPr>
          <p:cNvPr id="4198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400" dirty="0" smtClean="0"/>
              <a:t>材料：不锈钢与湿</a:t>
            </a:r>
            <a:r>
              <a:rPr lang="en-US" altLang="zh-CN" sz="4400" dirty="0" err="1" smtClean="0"/>
              <a:t>SOx</a:t>
            </a:r>
            <a:r>
              <a:rPr lang="zh-CN" altLang="en-US" sz="4400" dirty="0" smtClean="0"/>
              <a:t>气接触</a:t>
            </a:r>
            <a:endParaRPr lang="en-US" altLang="zh-CN" sz="4400" dirty="0" smtClean="0"/>
          </a:p>
          <a:p>
            <a:r>
              <a:rPr lang="zh-CN" altLang="en-US" sz="4400" dirty="0" smtClean="0"/>
              <a:t>保温：防冷凝、少散热</a:t>
            </a:r>
            <a:endParaRPr lang="en-US" altLang="zh-CN" sz="4400" dirty="0" smtClean="0"/>
          </a:p>
          <a:p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缺点</a:t>
            </a:r>
          </a:p>
        </p:txBody>
      </p:sp>
      <p:sp>
        <p:nvSpPr>
          <p:cNvPr id="4301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400" dirty="0" smtClean="0"/>
              <a:t>产品酸浓度：变化</a:t>
            </a:r>
            <a:endParaRPr lang="en-US" altLang="zh-CN" sz="4400" dirty="0" smtClean="0"/>
          </a:p>
          <a:p>
            <a:r>
              <a:rPr lang="zh-CN" sz="4400" dirty="0" smtClean="0"/>
              <a:t>最热月平均</a:t>
            </a:r>
            <a:r>
              <a:rPr lang="zh-CN" altLang="en-US" sz="4400" dirty="0" smtClean="0"/>
              <a:t>：</a:t>
            </a:r>
            <a:r>
              <a:rPr lang="en-US" altLang="zh-CN" sz="4400" dirty="0" smtClean="0"/>
              <a:t>95.3%</a:t>
            </a:r>
          </a:p>
          <a:p>
            <a:r>
              <a:rPr lang="zh-CN" altLang="en-US" sz="4400" dirty="0" smtClean="0"/>
              <a:t>办法：</a:t>
            </a:r>
            <a:endParaRPr lang="en-US" altLang="zh-CN" sz="4400" dirty="0" smtClean="0"/>
          </a:p>
          <a:p>
            <a:pPr>
              <a:buNone/>
            </a:pPr>
            <a:r>
              <a:rPr lang="en-US" altLang="zh-CN" sz="4400" dirty="0" smtClean="0"/>
              <a:t>     </a:t>
            </a:r>
            <a:r>
              <a:rPr lang="zh-CN" altLang="en-US" sz="4400" dirty="0" smtClean="0"/>
              <a:t>补充硫磺</a:t>
            </a:r>
            <a:endParaRPr lang="en-US" altLang="zh-CN" sz="4400" dirty="0" smtClean="0"/>
          </a:p>
          <a:p>
            <a:pPr>
              <a:buNone/>
            </a:pPr>
            <a:r>
              <a:rPr lang="en-US" altLang="zh-CN" sz="4400" dirty="0" smtClean="0"/>
              <a:t>     </a:t>
            </a:r>
            <a:r>
              <a:rPr lang="zh-CN" altLang="en-US" sz="4400" dirty="0" smtClean="0"/>
              <a:t>预干燥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idx="4294967295"/>
          </p:nvPr>
        </p:nvSpPr>
        <p:spPr>
          <a:xfrm>
            <a:off x="1371600" y="2143115"/>
            <a:ext cx="7772400" cy="2263785"/>
          </a:xfrm>
        </p:spPr>
        <p:txBody>
          <a:bodyPr/>
          <a:lstStyle/>
          <a:p>
            <a:pPr>
              <a:buNone/>
            </a:pPr>
            <a:r>
              <a:rPr lang="zh-CN" altLang="en-US" sz="6000" b="1" dirty="0" smtClean="0">
                <a:solidFill>
                  <a:srgbClr val="00B050"/>
                </a:solidFill>
                <a:latin typeface="华文彩云" pitchFamily="2" charset="-122"/>
                <a:ea typeface="华文彩云" pitchFamily="2" charset="-122"/>
              </a:rPr>
              <a:t>         谢 谢 ！</a:t>
            </a:r>
            <a:endParaRPr lang="en-US" altLang="zh-CN" sz="6000" b="1" dirty="0" smtClean="0">
              <a:solidFill>
                <a:srgbClr val="00B050"/>
              </a:solidFill>
              <a:latin typeface="华文彩云" pitchFamily="2" charset="-122"/>
              <a:ea typeface="华文彩云" pitchFamily="2" charset="-122"/>
            </a:endParaRPr>
          </a:p>
          <a:p>
            <a:pPr>
              <a:buNone/>
            </a:pPr>
            <a:endParaRPr lang="en-US" altLang="zh-CN" sz="4000" b="1" dirty="0" smtClean="0">
              <a:solidFill>
                <a:srgbClr val="00B050"/>
              </a:solidFill>
              <a:latin typeface="+mj-ea"/>
              <a:ea typeface="+mj-ea"/>
            </a:endParaRPr>
          </a:p>
          <a:p>
            <a:pPr>
              <a:buNone/>
            </a:pPr>
            <a:r>
              <a:rPr lang="zh-CN" altLang="en-US" sz="4000" b="1" dirty="0" smtClean="0">
                <a:solidFill>
                  <a:srgbClr val="00B050"/>
                </a:solidFill>
                <a:latin typeface="+mj-ea"/>
                <a:ea typeface="+mj-ea"/>
              </a:rPr>
              <a:t>丁华 </a:t>
            </a:r>
            <a:r>
              <a:rPr lang="en-US" altLang="zh-CN" sz="4800" b="1" dirty="0" smtClean="0">
                <a:latin typeface="+mj-ea"/>
                <a:ea typeface="+mj-ea"/>
              </a:rPr>
              <a:t>180 2010 6866</a:t>
            </a:r>
            <a:endParaRPr lang="zh-CN" altLang="en-US" sz="4800" b="1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smtClean="0"/>
              <a:t>湿法制酸</a:t>
            </a:r>
          </a:p>
        </p:txBody>
      </p:sp>
      <p:sp>
        <p:nvSpPr>
          <p:cNvPr id="1741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400" smtClean="0"/>
              <a:t>焚烧</a:t>
            </a:r>
            <a:endParaRPr lang="en-US" altLang="zh-CN" sz="4400" smtClean="0"/>
          </a:p>
          <a:p>
            <a:r>
              <a:rPr lang="zh-CN" altLang="en-US" sz="4400" smtClean="0"/>
              <a:t>湿法转化</a:t>
            </a:r>
            <a:endParaRPr lang="en-US" altLang="zh-CN" sz="4400" smtClean="0"/>
          </a:p>
          <a:p>
            <a:r>
              <a:rPr lang="zh-CN" altLang="en-US" sz="4400" smtClean="0"/>
              <a:t>冷凝</a:t>
            </a:r>
            <a:endParaRPr lang="en-US" altLang="zh-CN" sz="4400" smtClean="0"/>
          </a:p>
          <a:p>
            <a:r>
              <a:rPr lang="zh-CN" altLang="en-US" sz="4400" smtClean="0"/>
              <a:t>除雾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smtClean="0"/>
              <a:t>半干法制酸</a:t>
            </a:r>
          </a:p>
        </p:txBody>
      </p:sp>
      <p:sp>
        <p:nvSpPr>
          <p:cNvPr id="1843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000" dirty="0" smtClean="0"/>
              <a:t>干燥</a:t>
            </a:r>
            <a:endParaRPr lang="en-US" altLang="zh-CN" sz="4000" dirty="0" smtClean="0"/>
          </a:p>
          <a:p>
            <a:r>
              <a:rPr lang="zh-CN" altLang="en-US" sz="4000" dirty="0" smtClean="0"/>
              <a:t>焚烧</a:t>
            </a:r>
            <a:endParaRPr lang="en-US" altLang="zh-CN" sz="4000" dirty="0" smtClean="0"/>
          </a:p>
          <a:p>
            <a:r>
              <a:rPr lang="zh-CN" altLang="en-US" sz="4000" dirty="0" smtClean="0"/>
              <a:t>半干法转化</a:t>
            </a:r>
            <a:r>
              <a:rPr lang="zh-CN" altLang="en-US" sz="3600" dirty="0" smtClean="0"/>
              <a:t>（半湿法转化）</a:t>
            </a:r>
            <a:endParaRPr lang="en-US" altLang="zh-CN" sz="3600" dirty="0" smtClean="0"/>
          </a:p>
          <a:p>
            <a:r>
              <a:rPr lang="zh-CN" altLang="en-US" sz="4000" dirty="0" smtClean="0"/>
              <a:t>吸湿</a:t>
            </a:r>
            <a:endParaRPr lang="en-US" altLang="zh-CN" sz="4000" dirty="0" smtClean="0"/>
          </a:p>
          <a:p>
            <a:r>
              <a:rPr lang="zh-CN" altLang="en-US" sz="4000" dirty="0" smtClean="0"/>
              <a:t>吸收</a:t>
            </a:r>
            <a:endParaRPr lang="en-US" altLang="zh-CN" sz="4000" dirty="0" smtClean="0"/>
          </a:p>
          <a:p>
            <a:r>
              <a:rPr lang="zh-CN" altLang="en-US" dirty="0" smtClean="0"/>
              <a:t>（第二次转化）</a:t>
            </a:r>
            <a:endParaRPr lang="en-US" altLang="zh-CN" dirty="0" smtClean="0"/>
          </a:p>
          <a:p>
            <a:r>
              <a:rPr lang="zh-CN" altLang="en-US" dirty="0" smtClean="0"/>
              <a:t>（第二次吸收）</a:t>
            </a:r>
          </a:p>
          <a:p>
            <a:endParaRPr lang="zh-CN" alt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400" smtClean="0"/>
              <a:t>硫酸共沸点：98.3%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zh-CN" altLang="zh-CN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-876366" y="1711325"/>
          <a:ext cx="9501254" cy="5146676"/>
        </p:xfrm>
        <a:graphic>
          <a:graphicData uri="http://schemas.openxmlformats.org/presentationml/2006/ole">
            <p:oleObj spid="_x0000_s1026" name="Acrobat Document" r:id="rId3" imgW="8019980" imgH="5666994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共沸点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000" dirty="0" smtClean="0"/>
              <a:t>共沸点：气相 </a:t>
            </a:r>
            <a:r>
              <a:rPr lang="en-US" altLang="zh-CN" sz="4000" dirty="0" smtClean="0"/>
              <a:t>= </a:t>
            </a:r>
            <a:r>
              <a:rPr lang="zh-CN" altLang="en-US" sz="4000" dirty="0" smtClean="0"/>
              <a:t>液相</a:t>
            </a:r>
            <a:endParaRPr lang="en-US" altLang="zh-CN" sz="4000" dirty="0" smtClean="0"/>
          </a:p>
          <a:p>
            <a:r>
              <a:rPr lang="zh-CN" altLang="en-US" sz="4000" dirty="0" smtClean="0"/>
              <a:t>左  边：气相中水更多</a:t>
            </a:r>
            <a:endParaRPr lang="en-US" altLang="zh-CN" sz="4000" dirty="0" smtClean="0"/>
          </a:p>
          <a:p>
            <a:r>
              <a:rPr lang="zh-CN" altLang="en-US" sz="4000" dirty="0" smtClean="0"/>
              <a:t>右  边：气相中水更少</a:t>
            </a:r>
            <a:endParaRPr lang="en-US" altLang="zh-CN" sz="4000" dirty="0" smtClean="0"/>
          </a:p>
          <a:p>
            <a:r>
              <a:rPr lang="zh-CN" altLang="en-US" sz="4000" dirty="0" smtClean="0"/>
              <a:t>共沸点：水逃逸性分界点</a:t>
            </a:r>
            <a:endParaRPr lang="en-US" altLang="zh-CN" sz="4000" dirty="0" smtClean="0"/>
          </a:p>
          <a:p>
            <a:pPr>
              <a:buNone/>
            </a:pPr>
            <a:r>
              <a:rPr lang="en-US" altLang="zh-CN" sz="4000" dirty="0" smtClean="0"/>
              <a:t>          </a:t>
            </a:r>
            <a:r>
              <a:rPr lang="zh-CN" altLang="en-US" sz="4000" dirty="0" smtClean="0"/>
              <a:t>酸腐蚀性分界点</a:t>
            </a:r>
            <a:endParaRPr lang="en-US" altLang="zh-CN" sz="4000" dirty="0" smtClean="0"/>
          </a:p>
          <a:p>
            <a:pPr>
              <a:buNone/>
            </a:pPr>
            <a:endParaRPr lang="zh-CN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400" dirty="0" smtClean="0"/>
              <a:t>露点腐蚀</a:t>
            </a:r>
          </a:p>
        </p:txBody>
      </p:sp>
      <p:sp>
        <p:nvSpPr>
          <p:cNvPr id="1945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zh-CN" altLang="en-US" dirty="0" smtClean="0"/>
              <a:t>气态硫酸低腐蚀</a:t>
            </a:r>
            <a:endParaRPr lang="en-US" altLang="zh-CN" dirty="0" smtClean="0"/>
          </a:p>
          <a:p>
            <a:pPr eaLnBrk="1" hangingPunct="1">
              <a:buFontTx/>
              <a:buNone/>
            </a:pPr>
            <a:r>
              <a:rPr lang="zh-CN" altLang="en-US" dirty="0" smtClean="0"/>
              <a:t>液体硫酸的腐蚀性：</a:t>
            </a:r>
            <a:endParaRPr lang="en-US" altLang="zh-CN" dirty="0" smtClean="0"/>
          </a:p>
          <a:p>
            <a:pPr eaLnBrk="1" hangingPunct="1">
              <a:buFontTx/>
              <a:buNone/>
            </a:pPr>
            <a:r>
              <a:rPr lang="en-US" altLang="zh-CN" dirty="0" smtClean="0"/>
              <a:t>    </a:t>
            </a:r>
            <a:r>
              <a:rPr lang="zh-CN" altLang="en-US" dirty="0" smtClean="0"/>
              <a:t>不仅取决于</a:t>
            </a:r>
            <a:r>
              <a:rPr lang="zh-CN" altLang="en-US" dirty="0" smtClean="0">
                <a:solidFill>
                  <a:srgbClr val="FF0000"/>
                </a:solidFill>
              </a:rPr>
              <a:t>酸温</a:t>
            </a:r>
            <a:r>
              <a:rPr lang="zh-CN" altLang="en-US" dirty="0" smtClean="0"/>
              <a:t>、更取决于</a:t>
            </a:r>
            <a:r>
              <a:rPr lang="zh-CN" altLang="en-US" dirty="0" smtClean="0">
                <a:solidFill>
                  <a:srgbClr val="FF0000"/>
                </a:solidFill>
              </a:rPr>
              <a:t>酸浓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endParaRPr lang="en-US" altLang="zh-CN" dirty="0" smtClean="0"/>
          </a:p>
          <a:p>
            <a:pPr eaLnBrk="1" hangingPunct="1"/>
            <a:r>
              <a:rPr lang="zh-CN" altLang="en-US" sz="3600" b="1" dirty="0" smtClean="0"/>
              <a:t>露点温度</a:t>
            </a:r>
            <a:endParaRPr lang="en-US" altLang="zh-CN" sz="3600" b="1" dirty="0" smtClean="0"/>
          </a:p>
          <a:p>
            <a:pPr eaLnBrk="1" hangingPunct="1"/>
            <a:r>
              <a:rPr lang="zh-CN" altLang="en-US" sz="3600" b="1" dirty="0" smtClean="0"/>
              <a:t>露点酸浓</a:t>
            </a:r>
            <a:endParaRPr lang="en-US" altLang="zh-CN" sz="3600" b="1" dirty="0" smtClean="0"/>
          </a:p>
          <a:p>
            <a:pPr eaLnBrk="1" hangingPunct="1"/>
            <a:r>
              <a:rPr lang="zh-CN" altLang="en-US" sz="3600" b="1" dirty="0" smtClean="0"/>
              <a:t>露点腐蚀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800" dirty="0" smtClean="0"/>
              <a:t>水硫比</a:t>
            </a:r>
          </a:p>
        </p:txBody>
      </p:sp>
      <p:sp>
        <p:nvSpPr>
          <p:cNvPr id="2048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sz="4400" dirty="0" smtClean="0"/>
              <a:t>气体或酸中</a:t>
            </a:r>
            <a:r>
              <a:rPr lang="en-US" altLang="zh-CN" sz="4400" dirty="0" smtClean="0"/>
              <a:t>H</a:t>
            </a:r>
            <a:r>
              <a:rPr lang="en-US" altLang="zh-CN" dirty="0" smtClean="0"/>
              <a:t>2</a:t>
            </a:r>
            <a:r>
              <a:rPr lang="en-US" altLang="zh-CN" sz="4400" dirty="0" smtClean="0"/>
              <a:t>O</a:t>
            </a:r>
            <a:r>
              <a:rPr lang="zh-CN" sz="4400" dirty="0" smtClean="0"/>
              <a:t>与</a:t>
            </a:r>
            <a:r>
              <a:rPr lang="en-US" altLang="zh-CN" sz="4400" dirty="0" smtClean="0"/>
              <a:t>SO</a:t>
            </a:r>
            <a:r>
              <a:rPr lang="en-US" altLang="zh-CN" dirty="0" smtClean="0"/>
              <a:t>3</a:t>
            </a:r>
            <a:r>
              <a:rPr lang="zh-CN" sz="4400" dirty="0" smtClean="0"/>
              <a:t>的摩尔比</a:t>
            </a:r>
            <a:endParaRPr lang="en-US" altLang="zh-CN" sz="4400" dirty="0" smtClean="0"/>
          </a:p>
          <a:p>
            <a:pPr>
              <a:buFontTx/>
              <a:buNone/>
            </a:pPr>
            <a:r>
              <a:rPr lang="en-US" altLang="zh-CN" sz="4400" dirty="0" smtClean="0"/>
              <a:t>    100%</a:t>
            </a:r>
            <a:r>
              <a:rPr lang="zh-CN" altLang="en-US" sz="4400" dirty="0" smtClean="0"/>
              <a:t>硫酸： </a:t>
            </a:r>
            <a:r>
              <a:rPr lang="en-US" altLang="zh-CN" sz="4400" dirty="0" smtClean="0"/>
              <a:t>1</a:t>
            </a:r>
          </a:p>
          <a:p>
            <a:pPr>
              <a:buFontTx/>
              <a:buNone/>
            </a:pPr>
            <a:r>
              <a:rPr lang="en-US" altLang="zh-CN" sz="4400" dirty="0" smtClean="0"/>
              <a:t>    </a:t>
            </a:r>
            <a:r>
              <a:rPr lang="zh-CN" altLang="en-US" sz="4400" dirty="0" smtClean="0"/>
              <a:t>纯</a:t>
            </a:r>
            <a:r>
              <a:rPr lang="en-US" altLang="zh-CN" sz="4400" dirty="0" smtClean="0"/>
              <a:t>SO3</a:t>
            </a:r>
            <a:r>
              <a:rPr lang="zh-CN" altLang="en-US" sz="4400" dirty="0" smtClean="0"/>
              <a:t>：    </a:t>
            </a:r>
            <a:r>
              <a:rPr lang="en-US" altLang="zh-CN" sz="4400" dirty="0" smtClean="0"/>
              <a:t>0</a:t>
            </a:r>
          </a:p>
          <a:p>
            <a:pPr>
              <a:buFontTx/>
              <a:buNone/>
            </a:pPr>
            <a:r>
              <a:rPr lang="en-US" altLang="zh-CN" sz="4400" dirty="0" smtClean="0"/>
              <a:t>    </a:t>
            </a:r>
            <a:r>
              <a:rPr lang="zh-CN" altLang="en-US" sz="4400" dirty="0" smtClean="0"/>
              <a:t>水 ：      </a:t>
            </a:r>
            <a:r>
              <a:rPr lang="zh-CN" altLang="en-US" sz="4400" dirty="0" smtClean="0">
                <a:latin typeface="Calibri" pitchFamily="34" charset="0"/>
              </a:rPr>
              <a:t>∞</a:t>
            </a:r>
            <a:endParaRPr lang="en-US" altLang="zh-CN" sz="4400" dirty="0" smtClean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altLang="zh-CN" sz="4400" dirty="0" smtClean="0">
                <a:latin typeface="Calibri" pitchFamily="34" charset="0"/>
              </a:rPr>
              <a:t>        98.3%</a:t>
            </a:r>
            <a:r>
              <a:rPr lang="zh-CN" altLang="en-US" sz="4400" dirty="0" smtClean="0">
                <a:latin typeface="Calibri" pitchFamily="34" charset="0"/>
              </a:rPr>
              <a:t>硫酸：</a:t>
            </a:r>
            <a:r>
              <a:rPr lang="en-US" altLang="zh-CN" sz="4400" dirty="0" smtClean="0">
                <a:latin typeface="Calibri" pitchFamily="34" charset="0"/>
              </a:rPr>
              <a:t>1.092</a:t>
            </a:r>
            <a:endParaRPr lang="zh-CN" alt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世界地图">
  <a:themeElements>
    <a:clrScheme name="世界地图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世界地图">
      <a:majorFont>
        <a:latin typeface="Arial Rounded MT Bold"/>
        <a:ea typeface="黑体"/>
        <a:cs typeface=""/>
      </a:majorFont>
      <a:minorFont>
        <a:latin typeface="Arial Rounded MT Bold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世界地图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世界地图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世界地图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世界地图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世界地图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世界地图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世界地图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世界地图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世界地图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世界地图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世界地图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世界地图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</TotalTime>
  <Pages>0</Pages>
  <Words>673</Words>
  <Characters>0</Characters>
  <Application>WPS Office</Application>
  <DocSecurity>0</DocSecurity>
  <PresentationFormat>全屏显示(4:3)</PresentationFormat>
  <Lines>0</Lines>
  <Paragraphs>201</Paragraphs>
  <Slides>34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36" baseType="lpstr">
      <vt:lpstr>世界地图</vt:lpstr>
      <vt:lpstr>Acrobat Document</vt:lpstr>
      <vt:lpstr>半干法制酸工艺</vt:lpstr>
      <vt:lpstr>酸性气</vt:lpstr>
      <vt:lpstr>干法制酸</vt:lpstr>
      <vt:lpstr>湿法制酸</vt:lpstr>
      <vt:lpstr>半干法制酸</vt:lpstr>
      <vt:lpstr>硫酸共沸点：98.3%</vt:lpstr>
      <vt:lpstr>共沸点</vt:lpstr>
      <vt:lpstr>露点腐蚀</vt:lpstr>
      <vt:lpstr>水硫比</vt:lpstr>
      <vt:lpstr>                   H2S</vt:lpstr>
      <vt:lpstr>幻灯片 11</vt:lpstr>
      <vt:lpstr>幻灯片 12</vt:lpstr>
      <vt:lpstr>空气干燥——控水</vt:lpstr>
      <vt:lpstr>高温吸收——吸湿</vt:lpstr>
      <vt:lpstr>半干法的关键：吸湿</vt:lpstr>
      <vt:lpstr>水硫比：﹤1.092</vt:lpstr>
      <vt:lpstr>半干法制酸</vt:lpstr>
      <vt:lpstr>特  点</vt:lpstr>
      <vt:lpstr>气浓高</vt:lpstr>
      <vt:lpstr>腐蚀小</vt:lpstr>
      <vt:lpstr>吸湿快</vt:lpstr>
      <vt:lpstr>工艺流程</vt:lpstr>
      <vt:lpstr>幻灯片 23</vt:lpstr>
      <vt:lpstr>幻灯片 24</vt:lpstr>
      <vt:lpstr>吸湿塔</vt:lpstr>
      <vt:lpstr>幻灯片 26</vt:lpstr>
      <vt:lpstr>优  点</vt:lpstr>
      <vt:lpstr>投资省</vt:lpstr>
      <vt:lpstr>尾排好</vt:lpstr>
      <vt:lpstr>产汽多</vt:lpstr>
      <vt:lpstr>电耗低</vt:lpstr>
      <vt:lpstr>维护少</vt:lpstr>
      <vt:lpstr>缺点</vt:lpstr>
      <vt:lpstr>幻灯片 34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Thinkpad</cp:lastModifiedBy>
  <cp:revision>180</cp:revision>
  <dcterms:created xsi:type="dcterms:W3CDTF">2013-01-25T01:44:32Z</dcterms:created>
  <dcterms:modified xsi:type="dcterms:W3CDTF">2014-06-09T13:37:03Z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2052-9.1.0.4369</vt:lpwstr>
  </property>
</Properties>
</file>