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11" r:id="rId4"/>
    <p:sldId id="309" r:id="rId5"/>
    <p:sldId id="310" r:id="rId6"/>
    <p:sldId id="312" r:id="rId7"/>
    <p:sldId id="332" r:id="rId8"/>
    <p:sldId id="335" r:id="rId9"/>
    <p:sldId id="334" r:id="rId10"/>
    <p:sldId id="333" r:id="rId11"/>
    <p:sldId id="313" r:id="rId12"/>
    <p:sldId id="336" r:id="rId13"/>
    <p:sldId id="316" r:id="rId14"/>
    <p:sldId id="338" r:id="rId15"/>
    <p:sldId id="330" r:id="rId16"/>
    <p:sldId id="340" r:id="rId17"/>
    <p:sldId id="343" r:id="rId18"/>
    <p:sldId id="344" r:id="rId19"/>
    <p:sldId id="345" r:id="rId20"/>
    <p:sldId id="337" r:id="rId21"/>
    <p:sldId id="348" r:id="rId22"/>
    <p:sldId id="346" r:id="rId23"/>
    <p:sldId id="347" r:id="rId24"/>
    <p:sldId id="315" r:id="rId25"/>
    <p:sldId id="349" r:id="rId26"/>
    <p:sldId id="350" r:id="rId27"/>
    <p:sldId id="322" r:id="rId28"/>
    <p:sldId id="351" r:id="rId29"/>
    <p:sldId id="328" r:id="rId30"/>
    <p:sldId id="292" r:id="rId31"/>
    <p:sldId id="358" r:id="rId32"/>
    <p:sldId id="357" r:id="rId33"/>
    <p:sldId id="355" r:id="rId34"/>
    <p:sldId id="356" r:id="rId35"/>
    <p:sldId id="304" r:id="rId36"/>
    <p:sldId id="305" r:id="rId37"/>
    <p:sldId id="352" r:id="rId38"/>
    <p:sldId id="354" r:id="rId39"/>
    <p:sldId id="359" r:id="rId40"/>
    <p:sldId id="353" r:id="rId41"/>
    <p:sldId id="360" r:id="rId42"/>
    <p:sldId id="361" r:id="rId43"/>
    <p:sldId id="362" r:id="rId44"/>
    <p:sldId id="295" r:id="rId4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3%20&#21327;&#20250;&#19987;&#39033;&#24037;&#20316;\&#21322;&#24180;&#25253;-&#24180;&#25253;\&#24180;&#25253;\2014&#24180;\&#32473;&#20250;&#21592;\&#30967;&#32933;&#24180;&#25253;&#25968;&#25454;&#22788;&#29702;&#65288;&#24278;&#6528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13755091485097304"/>
          <c:y val="0.12683449351439852"/>
          <c:w val="0.76783710255396165"/>
          <c:h val="0.73723062878009815"/>
        </c:manualLayout>
      </c:layout>
      <c:barChart>
        <c:barDir val="col"/>
        <c:grouping val="clustered"/>
        <c:ser>
          <c:idx val="0"/>
          <c:order val="0"/>
          <c:tx>
            <c:v>DAP出口量</c:v>
          </c:tx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磷肥出口量价!$B$5:$B$15</c:f>
              <c:numCache>
                <c:formatCode>0.0_ </c:formatCode>
                <c:ptCount val="11"/>
                <c:pt idx="0">
                  <c:v>71.798548299999979</c:v>
                </c:pt>
                <c:pt idx="1">
                  <c:v>78.597561000000027</c:v>
                </c:pt>
                <c:pt idx="2">
                  <c:v>197.14362939999998</c:v>
                </c:pt>
                <c:pt idx="3">
                  <c:v>81.691756600000005</c:v>
                </c:pt>
                <c:pt idx="4">
                  <c:v>207.30525990000001</c:v>
                </c:pt>
                <c:pt idx="5">
                  <c:v>398.80193769999994</c:v>
                </c:pt>
                <c:pt idx="6">
                  <c:v>401.75148050000001</c:v>
                </c:pt>
                <c:pt idx="7">
                  <c:v>393.39872289999994</c:v>
                </c:pt>
                <c:pt idx="8" formatCode="General">
                  <c:v>382</c:v>
                </c:pt>
                <c:pt idx="9" formatCode="General">
                  <c:v>488.2</c:v>
                </c:pt>
                <c:pt idx="10">
                  <c:v>802</c:v>
                </c:pt>
              </c:numCache>
            </c:numRef>
          </c:val>
        </c:ser>
        <c:ser>
          <c:idx val="2"/>
          <c:order val="2"/>
          <c:tx>
            <c:v>MAP出口量</c:v>
          </c:tx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磷肥出口量价!$D$5:$D$15</c:f>
              <c:numCache>
                <c:formatCode>0.0_ </c:formatCode>
                <c:ptCount val="11"/>
                <c:pt idx="0">
                  <c:v>21.675449199999989</c:v>
                </c:pt>
                <c:pt idx="1">
                  <c:v>47.501421999999998</c:v>
                </c:pt>
                <c:pt idx="2">
                  <c:v>193.42941010000001</c:v>
                </c:pt>
                <c:pt idx="3">
                  <c:v>101.60875479999974</c:v>
                </c:pt>
                <c:pt idx="4">
                  <c:v>49.629910000000159</c:v>
                </c:pt>
                <c:pt idx="5">
                  <c:v>93.500916899999979</c:v>
                </c:pt>
                <c:pt idx="6">
                  <c:v>86.479400799999979</c:v>
                </c:pt>
                <c:pt idx="7">
                  <c:v>59.475928100000012</c:v>
                </c:pt>
                <c:pt idx="8" formatCode="General">
                  <c:v>70.900000000000006</c:v>
                </c:pt>
                <c:pt idx="9" formatCode="General">
                  <c:v>232.5</c:v>
                </c:pt>
                <c:pt idx="10">
                  <c:v>274.2</c:v>
                </c:pt>
              </c:numCache>
            </c:numRef>
          </c:val>
        </c:ser>
        <c:ser>
          <c:idx val="4"/>
          <c:order val="4"/>
          <c:tx>
            <c:v>TSP出口量</c:v>
          </c:tx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磷肥出口量价!$F$5:$F$15</c:f>
              <c:numCache>
                <c:formatCode>0.0_ </c:formatCode>
                <c:ptCount val="11"/>
                <c:pt idx="0">
                  <c:v>84.052852999999743</c:v>
                </c:pt>
                <c:pt idx="1">
                  <c:v>64.777964999999995</c:v>
                </c:pt>
                <c:pt idx="2">
                  <c:v>110.5480706</c:v>
                </c:pt>
                <c:pt idx="3">
                  <c:v>98.242413299999996</c:v>
                </c:pt>
                <c:pt idx="4">
                  <c:v>107.34589960000002</c:v>
                </c:pt>
                <c:pt idx="5">
                  <c:v>121.29057</c:v>
                </c:pt>
                <c:pt idx="6">
                  <c:v>173.255999</c:v>
                </c:pt>
                <c:pt idx="7">
                  <c:v>85.295429999999996</c:v>
                </c:pt>
                <c:pt idx="8" formatCode="General">
                  <c:v>77.599999999999994</c:v>
                </c:pt>
                <c:pt idx="9" formatCode="General">
                  <c:v>88</c:v>
                </c:pt>
                <c:pt idx="10">
                  <c:v>87.6</c:v>
                </c:pt>
              </c:numCache>
            </c:numRef>
          </c:val>
        </c:ser>
        <c:axId val="50993792"/>
        <c:axId val="51007872"/>
      </c:barChart>
      <c:lineChart>
        <c:grouping val="standard"/>
        <c:ser>
          <c:idx val="1"/>
          <c:order val="1"/>
          <c:tx>
            <c:v>DAP平均出口价格</c:v>
          </c:tx>
          <c:marker>
            <c:symbol val="none"/>
          </c:marker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磷肥出口量价!$C$5:$C$15</c:f>
              <c:numCache>
                <c:formatCode>0.0_ </c:formatCode>
                <c:ptCount val="11"/>
                <c:pt idx="0">
                  <c:v>282.88663880965964</c:v>
                </c:pt>
                <c:pt idx="1">
                  <c:v>290.64273381205902</c:v>
                </c:pt>
                <c:pt idx="2">
                  <c:v>374.62666292984471</c:v>
                </c:pt>
                <c:pt idx="3">
                  <c:v>792.45704578226321</c:v>
                </c:pt>
                <c:pt idx="4">
                  <c:v>348.87284449457428</c:v>
                </c:pt>
                <c:pt idx="5">
                  <c:v>459.18822500244841</c:v>
                </c:pt>
                <c:pt idx="6">
                  <c:v>567.9989281333834</c:v>
                </c:pt>
                <c:pt idx="7">
                  <c:v>550.94589784699076</c:v>
                </c:pt>
                <c:pt idx="8" formatCode="General">
                  <c:v>449.4</c:v>
                </c:pt>
                <c:pt idx="9" formatCode="General">
                  <c:v>438</c:v>
                </c:pt>
                <c:pt idx="10">
                  <c:v>457.6</c:v>
                </c:pt>
              </c:numCache>
            </c:numRef>
          </c:val>
        </c:ser>
        <c:ser>
          <c:idx val="3"/>
          <c:order val="3"/>
          <c:tx>
            <c:v>MAP平均出口价格</c:v>
          </c:tx>
          <c:marker>
            <c:symbol val="none"/>
          </c:marker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磷肥出口量价!$E$5:$E$15</c:f>
              <c:numCache>
                <c:formatCode>0.0_ </c:formatCode>
                <c:ptCount val="11"/>
                <c:pt idx="0">
                  <c:v>329.36618448488719</c:v>
                </c:pt>
                <c:pt idx="1">
                  <c:v>267.07642562784758</c:v>
                </c:pt>
                <c:pt idx="2">
                  <c:v>340.98863231760316</c:v>
                </c:pt>
                <c:pt idx="3">
                  <c:v>750.97297718286768</c:v>
                </c:pt>
                <c:pt idx="4">
                  <c:v>392.18029007104786</c:v>
                </c:pt>
                <c:pt idx="5">
                  <c:v>396.28763255475678</c:v>
                </c:pt>
                <c:pt idx="6">
                  <c:v>471.36277567732702</c:v>
                </c:pt>
                <c:pt idx="7">
                  <c:v>481.43591558346765</c:v>
                </c:pt>
                <c:pt idx="8" formatCode="General">
                  <c:v>384.5</c:v>
                </c:pt>
                <c:pt idx="9" formatCode="General">
                  <c:v>411.6</c:v>
                </c:pt>
                <c:pt idx="10">
                  <c:v>420</c:v>
                </c:pt>
              </c:numCache>
            </c:numRef>
          </c:val>
        </c:ser>
        <c:ser>
          <c:idx val="5"/>
          <c:order val="5"/>
          <c:tx>
            <c:v>TSP平均出口价格</c:v>
          </c:tx>
          <c:marker>
            <c:symbol val="none"/>
          </c:marker>
          <c:cat>
            <c:numRef>
              <c:f>磷肥出口量价!$A$5:$A$15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磷肥出口量价!$G$5:$G$15</c:f>
              <c:numCache>
                <c:formatCode>0.0_ </c:formatCode>
                <c:ptCount val="11"/>
                <c:pt idx="0">
                  <c:v>165.26779882177215</c:v>
                </c:pt>
                <c:pt idx="1">
                  <c:v>179.19534829474748</c:v>
                </c:pt>
                <c:pt idx="2">
                  <c:v>241.6784829892816</c:v>
                </c:pt>
                <c:pt idx="3">
                  <c:v>643.18837126938388</c:v>
                </c:pt>
                <c:pt idx="4">
                  <c:v>279.87984181931648</c:v>
                </c:pt>
                <c:pt idx="5">
                  <c:v>326.79095003016312</c:v>
                </c:pt>
                <c:pt idx="6">
                  <c:v>479.56524668447412</c:v>
                </c:pt>
                <c:pt idx="7">
                  <c:v>447.79023448266668</c:v>
                </c:pt>
                <c:pt idx="8" formatCode="General">
                  <c:v>383.3</c:v>
                </c:pt>
                <c:pt idx="9" formatCode="General">
                  <c:v>350.8</c:v>
                </c:pt>
                <c:pt idx="10">
                  <c:v>314.7</c:v>
                </c:pt>
              </c:numCache>
            </c:numRef>
          </c:val>
        </c:ser>
        <c:marker val="1"/>
        <c:axId val="51009792"/>
        <c:axId val="51019776"/>
      </c:lineChart>
      <c:catAx>
        <c:axId val="50993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zh-CN"/>
          </a:p>
        </c:txPr>
        <c:crossAx val="51007872"/>
        <c:crosses val="autoZero"/>
        <c:auto val="1"/>
        <c:lblAlgn val="ctr"/>
        <c:lblOffset val="100"/>
        <c:tickLblSkip val="2"/>
      </c:catAx>
      <c:valAx>
        <c:axId val="51007872"/>
        <c:scaling>
          <c:orientation val="minMax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zh-CN" altLang="en-US" sz="1000"/>
                  <a:t>万吨</a:t>
                </a:r>
              </a:p>
            </c:rich>
          </c:tx>
          <c:layout>
            <c:manualLayout>
              <c:xMode val="edge"/>
              <c:yMode val="edge"/>
              <c:x val="1.9184553985546325E-2"/>
              <c:y val="0.48397337289360737"/>
            </c:manualLayout>
          </c:layout>
          <c:spPr>
            <a:noFill/>
            <a:ln w="25400">
              <a:noFill/>
            </a:ln>
          </c:spPr>
        </c:title>
        <c:numFmt formatCode="0.0_ " sourceLinked="1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50993792"/>
        <c:crosses val="autoZero"/>
        <c:crossBetween val="between"/>
      </c:valAx>
      <c:catAx>
        <c:axId val="51009792"/>
        <c:scaling>
          <c:orientation val="minMax"/>
        </c:scaling>
        <c:delete val="1"/>
        <c:axPos val="b"/>
        <c:numFmt formatCode="General" sourceLinked="1"/>
        <c:tickLblPos val="none"/>
        <c:crossAx val="51019776"/>
        <c:crosses val="autoZero"/>
        <c:auto val="1"/>
        <c:lblAlgn val="ctr"/>
        <c:lblOffset val="100"/>
      </c:catAx>
      <c:valAx>
        <c:axId val="5101977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zh-CN" altLang="en-US" sz="1000"/>
                  <a:t>美元</a:t>
                </a:r>
                <a:r>
                  <a:rPr lang="en-US" altLang="zh-CN" sz="1000"/>
                  <a:t>/</a:t>
                </a:r>
                <a:r>
                  <a:rPr lang="zh-CN" altLang="en-US" sz="1000"/>
                  <a:t>吨</a:t>
                </a:r>
              </a:p>
            </c:rich>
          </c:tx>
          <c:layout>
            <c:manualLayout>
              <c:xMode val="edge"/>
              <c:yMode val="edge"/>
              <c:x val="0.96519637100157063"/>
              <c:y val="0.45793267145954741"/>
            </c:manualLayout>
          </c:layout>
          <c:spPr>
            <a:noFill/>
            <a:ln w="25400">
              <a:noFill/>
            </a:ln>
          </c:spPr>
        </c:title>
        <c:numFmt formatCode="0.0_ " sourceLinked="1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51009792"/>
        <c:crosses val="max"/>
        <c:crossBetween val="between"/>
      </c:valAx>
      <c:spPr>
        <a:solidFill>
          <a:srgbClr val="FFFFFF"/>
        </a:solidFill>
      </c:spPr>
    </c:plotArea>
    <c:legend>
      <c:legendPos val="t"/>
      <c:layout>
        <c:manualLayout>
          <c:xMode val="edge"/>
          <c:yMode val="edge"/>
          <c:x val="0.11930955548364679"/>
          <c:y val="0.14554072045342226"/>
          <c:w val="0.77038219537625963"/>
          <c:h val="0.15771280763817574"/>
        </c:manualLayout>
      </c:layout>
      <c:spPr>
        <a:noFill/>
        <a:ln w="25400">
          <a:noFill/>
        </a:ln>
      </c:spPr>
      <c:txPr>
        <a:bodyPr/>
        <a:lstStyle/>
        <a:p>
          <a:pPr>
            <a:defRPr sz="1000"/>
          </a:pPr>
          <a:endParaRPr lang="zh-CN"/>
        </a:p>
      </c:txPr>
    </c:legend>
    <c:plotVisOnly val="1"/>
    <c:dispBlanksAs val="gap"/>
  </c:chart>
  <c:spPr>
    <a:solidFill>
      <a:srgbClr val="FFFFFF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FB40187-EF55-4070-85F4-4613AA8AB3D1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20D6AF-5E37-4018-B0E7-052271FCC4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81A8-6363-4B7F-B13C-3974431DC47C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5905-96B7-4686-9F95-94A4DC3336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EF37-7AE0-4971-85C1-781C20F85EB6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56E2-FA84-439F-886D-E2D73B6021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2A2E-792E-4A6F-845F-37B722F4C8C9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B4F5-1D77-4D01-A9FF-283ACD422D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7BBA-17E9-47C0-A28F-8DE0F1D0431C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3023-754E-4DB2-BD67-CE0F120571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D5FA-59D0-4613-8B14-A39C3E7183B6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F922-39C9-4F74-95FA-B15CAC22BA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07E26-0831-4F56-AEB2-7CD4527AD394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8B52-BE33-4ED5-AAF0-E64F2DED24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5DD4-451D-4C7A-99DC-F6A5A4E9FA36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1FF6-4238-415F-82E0-D589FB3DCF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EA84-F8A3-4748-AB37-124D6B0D2537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4BB0-4EB5-49FA-AB0F-019D6008D7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CA19-A159-4F5E-B5B3-F076007D4B82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C5F5-49B1-4E8D-B64F-8F42278CBF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3EBA-4D46-41BC-A502-AC77D4907F83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F322-DBA0-46BD-BE54-5E7965C003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3F51-8492-480D-991F-288AE26929F9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1E51-7967-4934-92DE-C078C79294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6AC8A8-1E97-43E9-AF8D-C1D1B84EEE32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1904C96-A28E-435F-AADB-1F35C76561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lichong2802227@sina.com@163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2090" y="1374775"/>
            <a:ext cx="10024886" cy="238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zh-CN" b="1" dirty="0"/>
              <a:t> 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硫酸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行业现状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及硫酸协会工作</a:t>
            </a:r>
            <a:r>
              <a:rPr lang="zh-CN" altLang="zh-CN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zh-CN" altLang="zh-CN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6" name="副标题 2"/>
          <p:cNvSpPr>
            <a:spLocks noGrp="1"/>
          </p:cNvSpPr>
          <p:nvPr>
            <p:ph type="subTitle" idx="1"/>
          </p:nvPr>
        </p:nvSpPr>
        <p:spPr>
          <a:xfrm>
            <a:off x="1547813" y="4375150"/>
            <a:ext cx="9144000" cy="1655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3300" b="1" dirty="0" smtClean="0">
                <a:solidFill>
                  <a:srgbClr val="548235"/>
                </a:solidFill>
                <a:latin typeface="楷体" pitchFamily="49" charset="-122"/>
                <a:ea typeface="楷体" pitchFamily="49" charset="-122"/>
              </a:rPr>
              <a:t>中国硫酸工业协会</a:t>
            </a:r>
            <a:endParaRPr lang="en-US" altLang="zh-CN" sz="3300" b="1" dirty="0" smtClean="0">
              <a:solidFill>
                <a:srgbClr val="548235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3300" b="1" dirty="0" smtClean="0">
                <a:solidFill>
                  <a:srgbClr val="548235"/>
                </a:solidFill>
                <a:latin typeface="楷体" pitchFamily="49" charset="-122"/>
                <a:ea typeface="楷体" pitchFamily="49" charset="-122"/>
              </a:rPr>
              <a:t>李崇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300" b="1" dirty="0" smtClean="0">
                <a:solidFill>
                  <a:srgbClr val="548235"/>
                </a:solidFill>
                <a:latin typeface="楷体" pitchFamily="49" charset="-122"/>
                <a:ea typeface="楷体" pitchFamily="49" charset="-122"/>
              </a:rPr>
              <a:t>2016.4 </a:t>
            </a:r>
            <a:r>
              <a:rPr lang="zh-CN" altLang="en-US" sz="3300" b="1" dirty="0" smtClean="0">
                <a:solidFill>
                  <a:srgbClr val="548235"/>
                </a:solidFill>
                <a:latin typeface="楷体" pitchFamily="49" charset="-122"/>
                <a:ea typeface="楷体" pitchFamily="49" charset="-122"/>
              </a:rPr>
              <a:t>重庆</a:t>
            </a:r>
          </a:p>
          <a:p>
            <a:pPr eaLnBrk="1" hangingPunct="1">
              <a:lnSpc>
                <a:spcPct val="80000"/>
              </a:lnSpc>
            </a:pPr>
            <a:endParaRPr lang="en-US" altLang="zh-CN" sz="3300" b="1" dirty="0" smtClean="0">
              <a:solidFill>
                <a:srgbClr val="548235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808038" y="331788"/>
          <a:ext cx="1455737" cy="1225550"/>
        </p:xfrm>
        <a:graphic>
          <a:graphicData uri="http://schemas.openxmlformats.org/presentationml/2006/ole">
            <p:oleObj spid="_x0000_s15364" name="Photo Editor 照片" r:id="rId3" imgW="7190476" imgH="604761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 bwMode="auto">
          <a:xfrm>
            <a:off x="698924" y="648654"/>
            <a:ext cx="10515600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3600" b="1" dirty="0" smtClean="0">
                <a:solidFill>
                  <a:srgbClr val="0070C0"/>
                </a:solidFill>
              </a:rPr>
              <a:t>硫铁矿制酸产量分布</a:t>
            </a:r>
            <a:r>
              <a:rPr lang="en-US" altLang="zh-CN" sz="2800" dirty="0" smtClean="0">
                <a:solidFill>
                  <a:srgbClr val="0070C0"/>
                </a:solidFill>
              </a:rPr>
              <a:t/>
            </a:r>
            <a:br>
              <a:rPr lang="en-US" altLang="zh-CN" sz="2800" dirty="0" smtClean="0">
                <a:solidFill>
                  <a:srgbClr val="0070C0"/>
                </a:solidFill>
              </a:rPr>
            </a:br>
            <a:endParaRPr lang="zh-CN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4339" name="矩形 2"/>
          <p:cNvSpPr>
            <a:spLocks noChangeArrowheads="1"/>
          </p:cNvSpPr>
          <p:nvPr/>
        </p:nvSpPr>
        <p:spPr bwMode="auto">
          <a:xfrm>
            <a:off x="349956" y="1521300"/>
            <a:ext cx="6697913" cy="430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硫铁矿制酸主要分布在硫铁矿和硫精砂产地，单个装置产能较小，但分布较广。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全国最主要的硫铁矿制酸产区有两块，一是安徽、江西、湖北、湖南、广东地区，该地区</a:t>
            </a:r>
            <a:r>
              <a:rPr lang="en-US" altLang="zh-CN" sz="2000" dirty="0" smtClean="0">
                <a:solidFill>
                  <a:srgbClr val="0070C0"/>
                </a:solidFill>
              </a:rPr>
              <a:t>2015</a:t>
            </a:r>
            <a:r>
              <a:rPr lang="zh-CN" altLang="en-US" sz="2000" dirty="0" smtClean="0">
                <a:solidFill>
                  <a:srgbClr val="0070C0"/>
                </a:solidFill>
              </a:rPr>
              <a:t>年硫铁矿制酸产量</a:t>
            </a:r>
            <a:r>
              <a:rPr lang="en-US" altLang="zh-CN" sz="2000" dirty="0" smtClean="0">
                <a:solidFill>
                  <a:srgbClr val="0070C0"/>
                </a:solidFill>
              </a:rPr>
              <a:t>1058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万吨，占矿酸总产量的</a:t>
            </a:r>
            <a:r>
              <a:rPr lang="en-US" altLang="zh-CN" sz="2000" dirty="0" smtClean="0">
                <a:solidFill>
                  <a:srgbClr val="0070C0"/>
                </a:solidFill>
              </a:rPr>
              <a:t>51.3%</a:t>
            </a:r>
            <a:r>
              <a:rPr lang="zh-CN" altLang="en-US" sz="2000" dirty="0" smtClean="0">
                <a:solidFill>
                  <a:srgbClr val="0070C0"/>
                </a:solidFill>
              </a:rPr>
              <a:t>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二是四川、贵州地区，两省矿酸产量合计</a:t>
            </a:r>
            <a:r>
              <a:rPr lang="en-US" altLang="zh-CN" sz="2000" dirty="0" smtClean="0">
                <a:solidFill>
                  <a:srgbClr val="0070C0"/>
                </a:solidFill>
              </a:rPr>
              <a:t>216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万吨，占矿酸总产量的</a:t>
            </a:r>
            <a:r>
              <a:rPr lang="en-US" altLang="zh-CN" sz="2000" dirty="0" smtClean="0">
                <a:solidFill>
                  <a:srgbClr val="0070C0"/>
                </a:solidFill>
              </a:rPr>
              <a:t>10.5%</a:t>
            </a:r>
            <a:r>
              <a:rPr lang="zh-CN" altLang="en-US" sz="2000" dirty="0" smtClean="0">
                <a:solidFill>
                  <a:srgbClr val="0070C0"/>
                </a:solidFill>
              </a:rPr>
              <a:t>。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805" y="1798990"/>
            <a:ext cx="4394728" cy="36342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976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3200" dirty="0" smtClean="0">
                <a:solidFill>
                  <a:srgbClr val="0070C0"/>
                </a:solidFill>
              </a:rPr>
              <a:t>2015</a:t>
            </a:r>
            <a:r>
              <a:rPr lang="zh-CN" altLang="en-US" sz="3200" dirty="0" smtClean="0">
                <a:solidFill>
                  <a:srgbClr val="0070C0"/>
                </a:solidFill>
              </a:rPr>
              <a:t>年产量前五名省份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 bwMode="auto">
          <a:xfrm>
            <a:off x="814917" y="1196975"/>
            <a:ext cx="10515600" cy="107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2015</a:t>
            </a:r>
            <a:r>
              <a:rPr lang="zh-CN" altLang="zh-CN" sz="2400" dirty="0" smtClean="0"/>
              <a:t>年，</a:t>
            </a:r>
            <a:r>
              <a:rPr lang="zh-CN" altLang="en-US" sz="2400" dirty="0" smtClean="0"/>
              <a:t>由于新装置的建成投产，再加上下游磷复肥企业开工率较高，</a:t>
            </a:r>
            <a:r>
              <a:rPr lang="zh-CN" altLang="zh-CN" sz="2400" dirty="0" smtClean="0"/>
              <a:t>湖北省硫酸产量</a:t>
            </a:r>
            <a:r>
              <a:rPr lang="zh-CN" altLang="en-US" sz="2400" dirty="0" smtClean="0"/>
              <a:t>增长较快，排名首次超过云南省</a:t>
            </a:r>
            <a:r>
              <a:rPr lang="zh-CN" altLang="zh-CN" sz="2400" dirty="0" smtClean="0"/>
              <a:t>跃升至第一位</a:t>
            </a:r>
            <a:r>
              <a:rPr lang="zh-CN" altLang="en-US" sz="2400" dirty="0" smtClean="0"/>
              <a:t>。</a:t>
            </a:r>
            <a:endParaRPr lang="zh-CN" altLang="en-US" sz="24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59737" y="2527889"/>
          <a:ext cx="9288599" cy="3371466"/>
        </p:xfrm>
        <a:graphic>
          <a:graphicData uri="http://schemas.openxmlformats.org/drawingml/2006/table">
            <a:tbl>
              <a:tblPr/>
              <a:tblGrid>
                <a:gridCol w="1160809"/>
                <a:gridCol w="1176769"/>
                <a:gridCol w="1144849"/>
                <a:gridCol w="1117186"/>
                <a:gridCol w="1205495"/>
                <a:gridCol w="1207625"/>
                <a:gridCol w="1113993"/>
                <a:gridCol w="1161873"/>
              </a:tblGrid>
              <a:tr h="56191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Tahoma"/>
                          <a:ea typeface="宋体"/>
                          <a:cs typeface="Times New Roman"/>
                        </a:rPr>
                        <a:t>硫酸总产量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Tahoma"/>
                          <a:ea typeface="宋体"/>
                          <a:cs typeface="Times New Roman"/>
                        </a:rPr>
                        <a:t>硫磺制酸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Tahoma"/>
                          <a:ea typeface="宋体"/>
                          <a:cs typeface="Times New Roman"/>
                        </a:rPr>
                        <a:t>烟气制酸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Tahoma"/>
                          <a:ea typeface="宋体"/>
                          <a:cs typeface="Times New Roman"/>
                        </a:rPr>
                        <a:t>硫铁矿制酸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619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1446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云南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1031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安徽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378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348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云南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1401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967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云南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313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广东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262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贵州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761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贵州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665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宋体"/>
                        </a:rPr>
                        <a:t>甘肃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309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安徽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189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安徽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734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江苏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403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山东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287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江西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149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山东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633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四川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353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河南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281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四川</a:t>
                      </a:r>
                      <a:endParaRPr lang="zh-CN" sz="24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138</a:t>
                      </a:r>
                      <a:endParaRPr lang="zh-CN" sz="24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976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3200" dirty="0" smtClean="0">
                <a:solidFill>
                  <a:srgbClr val="0070C0"/>
                </a:solidFill>
              </a:rPr>
              <a:t>硫酸产量企业排名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 bwMode="auto">
          <a:xfrm>
            <a:off x="814917" y="1196975"/>
            <a:ext cx="10515600" cy="8677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2000" b="1" dirty="0" smtClean="0"/>
              <a:t>2015</a:t>
            </a:r>
            <a:r>
              <a:rPr lang="zh-CN" altLang="zh-CN" sz="2000" b="1" dirty="0" smtClean="0"/>
              <a:t>年中国硫酸产量前十名企业（单位：万吨）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28562" y="2035133"/>
          <a:ext cx="9640999" cy="4321427"/>
        </p:xfrm>
        <a:graphic>
          <a:graphicData uri="http://schemas.openxmlformats.org/drawingml/2006/table">
            <a:tbl>
              <a:tblPr/>
              <a:tblGrid>
                <a:gridCol w="1613539"/>
                <a:gridCol w="807828"/>
                <a:gridCol w="1575423"/>
                <a:gridCol w="807828"/>
                <a:gridCol w="1377437"/>
                <a:gridCol w="807828"/>
                <a:gridCol w="1912107"/>
                <a:gridCol w="739009"/>
              </a:tblGrid>
              <a:tr h="39285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宋体"/>
                        </a:rPr>
                        <a:t>硫酸总产量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宋体"/>
                        </a:rPr>
                        <a:t>硫磺制酸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宋体"/>
                        </a:rPr>
                        <a:t>烟气制酸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宋体"/>
                        </a:rPr>
                        <a:t>硫铁矿制酸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云天化集团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734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云天化集团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734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铜陵有色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338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江西铜业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91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贵州开磷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433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贵州开磷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433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金川集团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334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湖北宜化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69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铜陵有色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407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威顿公司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192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江西铜业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223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铜陵有色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69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金川集团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宋体"/>
                        </a:rPr>
                        <a:t>334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湖北新洋丰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184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紫金矿业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160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铜化集团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62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江西铜业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314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云南祥丰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171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云南铜业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154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广东湛化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57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湖北新洋丰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224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江苏双狮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142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山东祥光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134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湖北鄂中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52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威顿公司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192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湖北三宁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135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恒邦集团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106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安徽司尔特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45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湖北宜化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173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中化涪陵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119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豫光金铅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106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广西鹿寨化肥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42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云南祥丰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171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湖北大峪口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119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大冶有色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103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河北旭隆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42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龙蟒集团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170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湖北宜化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104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白银有色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88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latin typeface="Tahoma"/>
                          <a:ea typeface="宋体"/>
                          <a:cs typeface="Times New Roman"/>
                        </a:rPr>
                        <a:t>湖北新洋丰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宋体"/>
                          <a:ea typeface="微软雅黑"/>
                          <a:cs typeface="Times New Roman"/>
                        </a:rPr>
                        <a:t>40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 bwMode="auto">
          <a:xfrm>
            <a:off x="808703" y="232389"/>
            <a:ext cx="10515600" cy="760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3200" dirty="0" smtClean="0">
                <a:solidFill>
                  <a:srgbClr val="0070C0"/>
                </a:solidFill>
              </a:rPr>
              <a:t>硫酸进出口情况</a:t>
            </a:r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992785" y="860784"/>
            <a:ext cx="10081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>
                <a:solidFill>
                  <a:srgbClr val="0070C0"/>
                </a:solidFill>
              </a:rPr>
              <a:t>由于</a:t>
            </a:r>
            <a:r>
              <a:rPr lang="zh-CN" altLang="zh-CN" dirty="0">
                <a:solidFill>
                  <a:srgbClr val="0070C0"/>
                </a:solidFill>
              </a:rPr>
              <a:t>东南亚地区分流了部分韩国出口的硫酸，我国进口硫酸量减少</a:t>
            </a:r>
            <a:r>
              <a:rPr lang="zh-CN" altLang="en-US" dirty="0">
                <a:solidFill>
                  <a:srgbClr val="0070C0"/>
                </a:solidFill>
              </a:rPr>
              <a:t>，</a:t>
            </a:r>
            <a:r>
              <a:rPr lang="en-US" altLang="zh-CN" dirty="0">
                <a:solidFill>
                  <a:srgbClr val="0070C0"/>
                </a:solidFill>
              </a:rPr>
              <a:t>2015</a:t>
            </a:r>
            <a:r>
              <a:rPr lang="zh-CN" altLang="zh-CN" dirty="0">
                <a:solidFill>
                  <a:srgbClr val="0070C0"/>
                </a:solidFill>
              </a:rPr>
              <a:t>年全年进口硫酸</a:t>
            </a:r>
            <a:r>
              <a:rPr lang="en-US" altLang="zh-CN" dirty="0">
                <a:solidFill>
                  <a:srgbClr val="0070C0"/>
                </a:solidFill>
              </a:rPr>
              <a:t>117.1</a:t>
            </a:r>
            <a:r>
              <a:rPr lang="zh-CN" altLang="zh-CN" dirty="0">
                <a:solidFill>
                  <a:srgbClr val="0070C0"/>
                </a:solidFill>
              </a:rPr>
              <a:t>万吨，同比下降</a:t>
            </a:r>
            <a:r>
              <a:rPr lang="en-US" altLang="zh-CN" dirty="0">
                <a:solidFill>
                  <a:srgbClr val="0070C0"/>
                </a:solidFill>
              </a:rPr>
              <a:t>16.7%</a:t>
            </a:r>
            <a:r>
              <a:rPr lang="zh-CN" altLang="zh-CN" dirty="0">
                <a:solidFill>
                  <a:srgbClr val="0070C0"/>
                </a:solidFill>
              </a:rPr>
              <a:t>；</a:t>
            </a:r>
            <a:endParaRPr lang="en-US" altLang="zh-CN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zh-CN" dirty="0" smtClean="0">
                <a:solidFill>
                  <a:srgbClr val="0070C0"/>
                </a:solidFill>
              </a:rPr>
              <a:t>剔除高价</a:t>
            </a:r>
            <a:r>
              <a:rPr lang="zh-CN" altLang="en-US" dirty="0" smtClean="0">
                <a:solidFill>
                  <a:srgbClr val="0070C0"/>
                </a:solidFill>
              </a:rPr>
              <a:t>精制</a:t>
            </a:r>
            <a:r>
              <a:rPr lang="zh-CN" altLang="zh-CN" dirty="0" smtClean="0">
                <a:solidFill>
                  <a:srgbClr val="0070C0"/>
                </a:solidFill>
              </a:rPr>
              <a:t>硫酸后，平均进口价格</a:t>
            </a:r>
            <a:r>
              <a:rPr lang="en-US" altLang="zh-CN" dirty="0" smtClean="0">
                <a:solidFill>
                  <a:srgbClr val="0070C0"/>
                </a:solidFill>
              </a:rPr>
              <a:t>39.5</a:t>
            </a:r>
            <a:r>
              <a:rPr lang="zh-CN" altLang="zh-CN" dirty="0" smtClean="0">
                <a:solidFill>
                  <a:srgbClr val="0070C0"/>
                </a:solidFill>
              </a:rPr>
              <a:t>美元</a:t>
            </a:r>
            <a:r>
              <a:rPr lang="en-US" altLang="zh-CN" dirty="0" smtClean="0">
                <a:solidFill>
                  <a:srgbClr val="0070C0"/>
                </a:solidFill>
              </a:rPr>
              <a:t>/</a:t>
            </a:r>
            <a:r>
              <a:rPr lang="zh-CN" altLang="zh-CN" dirty="0" smtClean="0">
                <a:solidFill>
                  <a:srgbClr val="0070C0"/>
                </a:solidFill>
              </a:rPr>
              <a:t>吨，同比上升</a:t>
            </a:r>
            <a:r>
              <a:rPr lang="en-US" altLang="zh-CN" dirty="0" smtClean="0">
                <a:solidFill>
                  <a:srgbClr val="0070C0"/>
                </a:solidFill>
              </a:rPr>
              <a:t>22.7%</a:t>
            </a:r>
            <a:r>
              <a:rPr lang="zh-CN" altLang="en-US" dirty="0" smtClean="0">
                <a:solidFill>
                  <a:srgbClr val="0070C0"/>
                </a:solidFill>
              </a:rPr>
              <a:t>；</a:t>
            </a:r>
            <a:endParaRPr lang="zh-CN" altLang="zh-CN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</a:rPr>
              <a:t>由</a:t>
            </a:r>
            <a:r>
              <a:rPr lang="zh-CN" altLang="en-US" dirty="0">
                <a:solidFill>
                  <a:srgbClr val="0070C0"/>
                </a:solidFill>
              </a:rPr>
              <a:t>于世界硫</a:t>
            </a:r>
            <a:r>
              <a:rPr lang="zh-CN" altLang="en-US" dirty="0" smtClean="0">
                <a:solidFill>
                  <a:srgbClr val="0070C0"/>
                </a:solidFill>
              </a:rPr>
              <a:t>酸价格较高，尤其是</a:t>
            </a:r>
            <a:r>
              <a:rPr lang="en-US" altLang="zh-CN" dirty="0" smtClean="0">
                <a:solidFill>
                  <a:srgbClr val="0070C0"/>
                </a:solidFill>
              </a:rPr>
              <a:t>9</a:t>
            </a:r>
            <a:r>
              <a:rPr lang="zh-CN" altLang="en-US" dirty="0" smtClean="0">
                <a:solidFill>
                  <a:srgbClr val="0070C0"/>
                </a:solidFill>
              </a:rPr>
              <a:t>月份以前，全</a:t>
            </a:r>
            <a:r>
              <a:rPr lang="zh-CN" altLang="en-US" dirty="0">
                <a:solidFill>
                  <a:srgbClr val="0070C0"/>
                </a:solidFill>
              </a:rPr>
              <a:t>年出口硫酸</a:t>
            </a:r>
            <a:r>
              <a:rPr lang="en-US" altLang="zh-CN" dirty="0">
                <a:solidFill>
                  <a:srgbClr val="0070C0"/>
                </a:solidFill>
              </a:rPr>
              <a:t>20.3</a:t>
            </a:r>
            <a:r>
              <a:rPr lang="zh-CN" altLang="en-US" dirty="0">
                <a:solidFill>
                  <a:srgbClr val="0070C0"/>
                </a:solidFill>
              </a:rPr>
              <a:t>万吨，是</a:t>
            </a:r>
            <a:r>
              <a:rPr lang="en-US" altLang="zh-CN" dirty="0">
                <a:solidFill>
                  <a:srgbClr val="0070C0"/>
                </a:solidFill>
              </a:rPr>
              <a:t>2014</a:t>
            </a:r>
            <a:r>
              <a:rPr lang="zh-CN" altLang="en-US" dirty="0">
                <a:solidFill>
                  <a:srgbClr val="0070C0"/>
                </a:solidFill>
              </a:rPr>
              <a:t>年出口量的</a:t>
            </a:r>
            <a:r>
              <a:rPr lang="en-US" altLang="zh-CN" dirty="0">
                <a:solidFill>
                  <a:srgbClr val="0070C0"/>
                </a:solidFill>
              </a:rPr>
              <a:t>4.6</a:t>
            </a:r>
            <a:r>
              <a:rPr lang="zh-CN" altLang="en-US" dirty="0" smtClean="0">
                <a:solidFill>
                  <a:srgbClr val="0070C0"/>
                </a:solidFill>
              </a:rPr>
              <a:t>倍。</a:t>
            </a:r>
            <a:endParaRPr lang="en-US" altLang="zh-CN" dirty="0">
              <a:solidFill>
                <a:srgbClr val="0070C0"/>
              </a:solidFill>
            </a:endParaRPr>
          </a:p>
        </p:txBody>
      </p:sp>
      <p:pic>
        <p:nvPicPr>
          <p:cNvPr id="91137" name="图片 1"/>
          <p:cNvPicPr>
            <a:picLocks noChangeAspect="1" noChangeArrowheads="1"/>
          </p:cNvPicPr>
          <p:nvPr/>
        </p:nvPicPr>
        <p:blipFill>
          <a:blip r:embed="rId2" cstate="print"/>
          <a:srcRect l="1724" t="8392" r="879" b="1964"/>
          <a:stretch>
            <a:fillRect/>
          </a:stretch>
        </p:blipFill>
        <p:spPr bwMode="auto">
          <a:xfrm>
            <a:off x="1788550" y="2721077"/>
            <a:ext cx="8378389" cy="413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976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3200" dirty="0" smtClean="0">
                <a:solidFill>
                  <a:srgbClr val="0070C0"/>
                </a:solidFill>
              </a:rPr>
              <a:t>进口酸流向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 bwMode="auto">
          <a:xfrm>
            <a:off x="814917" y="1196975"/>
            <a:ext cx="10515600" cy="8972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sz="2000" dirty="0" smtClean="0"/>
              <a:t>从进口酸去向来看，山东地区仍然是进口硫酸最大的消费市场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 smtClean="0"/>
              <a:t>2015</a:t>
            </a:r>
            <a:r>
              <a:rPr lang="zh-CN" altLang="en-US" sz="2000" dirty="0" smtClean="0"/>
              <a:t>年山东市场进口硫酸</a:t>
            </a:r>
            <a:r>
              <a:rPr lang="en-US" altLang="zh-CN" sz="2000" dirty="0" smtClean="0"/>
              <a:t>65</a:t>
            </a:r>
            <a:r>
              <a:rPr lang="zh-CN" altLang="en-US" sz="2000" dirty="0" smtClean="0"/>
              <a:t>万吨，占全国进口量的</a:t>
            </a:r>
            <a:r>
              <a:rPr lang="en-US" altLang="zh-CN" sz="2000" dirty="0" smtClean="0"/>
              <a:t>55%</a:t>
            </a:r>
            <a:r>
              <a:rPr lang="zh-CN" altLang="zh-CN" sz="2000" dirty="0" smtClean="0"/>
              <a:t>。</a:t>
            </a:r>
          </a:p>
        </p:txBody>
      </p:sp>
      <p:pic>
        <p:nvPicPr>
          <p:cNvPr id="119809" name="图片 2"/>
          <p:cNvPicPr>
            <a:picLocks noChangeAspect="1" noChangeArrowheads="1"/>
          </p:cNvPicPr>
          <p:nvPr/>
        </p:nvPicPr>
        <p:blipFill>
          <a:blip r:embed="rId2" cstate="print"/>
          <a:srcRect l="6238" t="7671" r="18588" b="2809"/>
          <a:stretch>
            <a:fillRect/>
          </a:stretch>
        </p:blipFill>
        <p:spPr bwMode="auto">
          <a:xfrm>
            <a:off x="3428387" y="2199667"/>
            <a:ext cx="4919201" cy="465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968" y="0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硫酸消费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5509" y="1074004"/>
            <a:ext cx="10859910" cy="1436864"/>
          </a:xfrm>
        </p:spPr>
        <p:txBody>
          <a:bodyPr/>
          <a:lstStyle/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2015</a:t>
            </a:r>
            <a:r>
              <a:rPr lang="zh-CN" altLang="zh-CN" sz="2000" dirty="0" smtClean="0">
                <a:latin typeface="Tahoma"/>
                <a:cs typeface="Times New Roman"/>
              </a:rPr>
              <a:t>年我国硫酸表观消费量</a:t>
            </a:r>
            <a:r>
              <a:rPr lang="en-US" altLang="zh-CN" sz="2000" dirty="0" smtClean="0">
                <a:latin typeface="Tahoma"/>
                <a:cs typeface="Times New Roman"/>
              </a:rPr>
              <a:t>9770</a:t>
            </a:r>
            <a:r>
              <a:rPr lang="zh-CN" altLang="zh-CN" sz="2000" dirty="0" smtClean="0">
                <a:latin typeface="Tahoma"/>
                <a:cs typeface="Times New Roman"/>
              </a:rPr>
              <a:t>万吨，同比增长</a:t>
            </a:r>
            <a:r>
              <a:rPr lang="en-US" altLang="zh-CN" sz="2000" dirty="0" smtClean="0">
                <a:latin typeface="Tahoma"/>
                <a:cs typeface="Times New Roman"/>
              </a:rPr>
              <a:t>4.1%</a:t>
            </a:r>
            <a:r>
              <a:rPr lang="zh-CN" altLang="zh-CN" sz="2000" dirty="0" smtClean="0">
                <a:latin typeface="Tahoma"/>
                <a:cs typeface="Times New Roman"/>
              </a:rPr>
              <a:t>。“十二五”期间，我国硫酸表观消费量累计增幅</a:t>
            </a:r>
            <a:r>
              <a:rPr lang="en-US" altLang="zh-CN" sz="2000" dirty="0" smtClean="0">
                <a:latin typeface="Tahoma"/>
                <a:cs typeface="Times New Roman"/>
              </a:rPr>
              <a:t>21.5%</a:t>
            </a:r>
            <a:r>
              <a:rPr lang="zh-CN" altLang="zh-CN" sz="2000" dirty="0" smtClean="0">
                <a:latin typeface="Tahoma"/>
                <a:cs typeface="Times New Roman"/>
              </a:rPr>
              <a:t>，较“十一五”下降</a:t>
            </a:r>
            <a:r>
              <a:rPr lang="en-US" altLang="zh-CN" sz="2000" dirty="0" smtClean="0">
                <a:latin typeface="Tahoma"/>
                <a:cs typeface="Times New Roman"/>
              </a:rPr>
              <a:t>14.8</a:t>
            </a:r>
            <a:r>
              <a:rPr lang="zh-CN" altLang="zh-CN" sz="2000" dirty="0" smtClean="0">
                <a:latin typeface="Tahoma"/>
                <a:cs typeface="Times New Roman"/>
              </a:rPr>
              <a:t>个百分点；年均增幅率</a:t>
            </a:r>
            <a:r>
              <a:rPr lang="en-US" altLang="zh-CN" sz="2000" dirty="0" smtClean="0">
                <a:latin typeface="Tahoma"/>
                <a:cs typeface="Times New Roman"/>
              </a:rPr>
              <a:t>5.0%</a:t>
            </a:r>
            <a:r>
              <a:rPr lang="zh-CN" altLang="zh-CN" sz="2000" dirty="0" smtClean="0">
                <a:latin typeface="Tahoma"/>
                <a:cs typeface="Times New Roman"/>
              </a:rPr>
              <a:t>，较“十一五”下降</a:t>
            </a:r>
            <a:r>
              <a:rPr lang="en-US" altLang="zh-CN" sz="2000" dirty="0" smtClean="0">
                <a:latin typeface="Tahoma"/>
                <a:cs typeface="Times New Roman"/>
              </a:rPr>
              <a:t>3.1</a:t>
            </a:r>
            <a:r>
              <a:rPr lang="zh-CN" altLang="zh-CN" sz="2000" dirty="0" smtClean="0">
                <a:latin typeface="Tahoma"/>
                <a:cs typeface="Times New Roman"/>
              </a:rPr>
              <a:t>个百分点。随着我国经济进入新常态，需求量已经步入平稳期。</a:t>
            </a:r>
            <a:endParaRPr lang="zh-CN" altLang="zh-CN" sz="2000" dirty="0">
              <a:latin typeface="Tahoma"/>
              <a:ea typeface="微软雅黑"/>
              <a:cs typeface="Times New Roman"/>
            </a:endParaRPr>
          </a:p>
        </p:txBody>
      </p:sp>
      <p:pic>
        <p:nvPicPr>
          <p:cNvPr id="90113" name="图片 1"/>
          <p:cNvPicPr>
            <a:picLocks noChangeAspect="1" noChangeArrowheads="1"/>
          </p:cNvPicPr>
          <p:nvPr/>
        </p:nvPicPr>
        <p:blipFill>
          <a:blip r:embed="rId2" cstate="print"/>
          <a:srcRect l="1236" t="6667" r="1190" b="2698"/>
          <a:stretch>
            <a:fillRect/>
          </a:stretch>
        </p:blipFill>
        <p:spPr bwMode="auto">
          <a:xfrm>
            <a:off x="1518470" y="2568370"/>
            <a:ext cx="8495684" cy="408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968" y="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化肥用酸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9251" y="1191991"/>
            <a:ext cx="10859910" cy="1436864"/>
          </a:xfrm>
        </p:spPr>
        <p:txBody>
          <a:bodyPr/>
          <a:lstStyle/>
          <a:p>
            <a:r>
              <a:rPr lang="en-US" altLang="zh-CN" sz="2400" dirty="0" smtClean="0"/>
              <a:t>2015</a:t>
            </a:r>
            <a:r>
              <a:rPr lang="zh-CN" altLang="zh-CN" sz="2400" dirty="0" smtClean="0"/>
              <a:t>年的硫酸消费里，化肥用酸量占</a:t>
            </a:r>
            <a:r>
              <a:rPr lang="en-US" altLang="zh-CN" sz="2400" dirty="0" smtClean="0"/>
              <a:t>61.7</a:t>
            </a:r>
            <a:r>
              <a:rPr lang="zh-CN" altLang="zh-CN" sz="2400" dirty="0" smtClean="0"/>
              <a:t>，工业用酸量占</a:t>
            </a:r>
            <a:r>
              <a:rPr lang="en-US" altLang="zh-CN" sz="2400" dirty="0" smtClean="0"/>
              <a:t>38.3%</a:t>
            </a:r>
            <a:r>
              <a:rPr lang="zh-CN" altLang="zh-CN" sz="2400" dirty="0" smtClean="0"/>
              <a:t>。</a:t>
            </a:r>
          </a:p>
          <a:p>
            <a:r>
              <a:rPr lang="zh-CN" altLang="zh-CN" sz="2400" dirty="0" smtClean="0"/>
              <a:t>在化肥用酸中，磷肥用酸量占</a:t>
            </a:r>
            <a:r>
              <a:rPr lang="en-US" altLang="zh-CN" sz="2400" dirty="0" smtClean="0"/>
              <a:t>88.4%</a:t>
            </a:r>
            <a:r>
              <a:rPr lang="zh-CN" altLang="zh-CN" sz="2400" dirty="0" smtClean="0"/>
              <a:t>，占硫酸总消费量的</a:t>
            </a:r>
            <a:r>
              <a:rPr lang="en-US" altLang="zh-CN" sz="2400" dirty="0" smtClean="0"/>
              <a:t>54.6%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pic>
        <p:nvPicPr>
          <p:cNvPr id="122882" name="图片 2"/>
          <p:cNvPicPr>
            <a:picLocks noChangeAspect="1" noChangeArrowheads="1"/>
          </p:cNvPicPr>
          <p:nvPr/>
        </p:nvPicPr>
        <p:blipFill>
          <a:blip r:embed="rId2" cstate="print"/>
          <a:srcRect l="510" t="6746" r="12164" b="3033"/>
          <a:stretch>
            <a:fillRect/>
          </a:stretch>
        </p:blipFill>
        <p:spPr bwMode="auto">
          <a:xfrm>
            <a:off x="188041" y="2376182"/>
            <a:ext cx="4398708" cy="395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694905" y="3693138"/>
            <a:ext cx="1562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高浓度磷复肥消费结构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22884" name="图片 2"/>
          <p:cNvPicPr>
            <a:picLocks noChangeAspect="1" noChangeArrowheads="1"/>
          </p:cNvPicPr>
          <p:nvPr/>
        </p:nvPicPr>
        <p:blipFill>
          <a:blip r:embed="rId3" cstate="print"/>
          <a:srcRect l="17003" t="7088" r="10776" b="8623"/>
          <a:stretch>
            <a:fillRect/>
          </a:stretch>
        </p:blipFill>
        <p:spPr bwMode="auto">
          <a:xfrm>
            <a:off x="6380314" y="2541792"/>
            <a:ext cx="4194280" cy="37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4635909" y="4016324"/>
            <a:ext cx="1803400" cy="581025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968" y="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工业用酸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9251" y="1191991"/>
            <a:ext cx="10859910" cy="1436864"/>
          </a:xfrm>
        </p:spPr>
        <p:txBody>
          <a:bodyPr/>
          <a:lstStyle/>
          <a:p>
            <a:r>
              <a:rPr lang="zh-CN" altLang="zh-CN" sz="2400" dirty="0" smtClean="0"/>
              <a:t>在工业用酸中，钛白粉、粘胶纤维、饲钙占比</a:t>
            </a:r>
            <a:r>
              <a:rPr lang="zh-CN" altLang="en-US" sz="2400" dirty="0" smtClean="0"/>
              <a:t>分别为</a:t>
            </a:r>
            <a:r>
              <a:rPr lang="en-US" altLang="zh-CN" sz="2400" dirty="0" smtClean="0"/>
              <a:t>23.6%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12.6%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11%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zh-CN" altLang="zh-CN" sz="2400" dirty="0" smtClean="0"/>
              <a:t>其余</a:t>
            </a:r>
            <a:r>
              <a:rPr lang="zh-CN" altLang="en-US" sz="2400" dirty="0" smtClean="0"/>
              <a:t>耗酸行业包括：</a:t>
            </a:r>
            <a:r>
              <a:rPr lang="zh-CN" altLang="zh-CN" sz="2400" dirty="0" smtClean="0"/>
              <a:t>轻工、纺织、钢铁、有色金属等</a:t>
            </a:r>
            <a:r>
              <a:rPr lang="zh-CN" altLang="en-US" sz="2400" dirty="0" smtClean="0"/>
              <a:t>。</a:t>
            </a:r>
            <a:endParaRPr lang="zh-CN" altLang="zh-CN" sz="2400" dirty="0"/>
          </a:p>
        </p:txBody>
      </p:sp>
      <p:pic>
        <p:nvPicPr>
          <p:cNvPr id="123906" name="图片 3"/>
          <p:cNvPicPr>
            <a:picLocks noChangeAspect="1" noChangeArrowheads="1"/>
          </p:cNvPicPr>
          <p:nvPr/>
        </p:nvPicPr>
        <p:blipFill>
          <a:blip r:embed="rId2" cstate="print"/>
          <a:srcRect l="25174" t="16373" r="25000" b="6667"/>
          <a:stretch>
            <a:fillRect/>
          </a:stretch>
        </p:blipFill>
        <p:spPr bwMode="auto">
          <a:xfrm>
            <a:off x="3315878" y="2200786"/>
            <a:ext cx="4338536" cy="436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968" y="0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硫酸市场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257" y="1118249"/>
            <a:ext cx="10987730" cy="1436864"/>
          </a:xfrm>
        </p:spPr>
        <p:txBody>
          <a:bodyPr/>
          <a:lstStyle/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2015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年前三个季度硫酸价格走势坚挺，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9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月份以前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98%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硫酸全国均价在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285-340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元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/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吨，但从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9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月开始，硫酸价格一路下滑，年底时，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98%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硫酸全国均价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256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元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/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吨，较年初下降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69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元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/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吨。</a:t>
            </a:r>
          </a:p>
        </p:txBody>
      </p:sp>
      <p:pic>
        <p:nvPicPr>
          <p:cNvPr id="124930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094" y="2314113"/>
            <a:ext cx="8743796" cy="39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968" y="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硫磺产量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503" y="1472210"/>
            <a:ext cx="10859910" cy="1436864"/>
          </a:xfrm>
        </p:spPr>
        <p:txBody>
          <a:bodyPr/>
          <a:lstStyle/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据中国硫酸工业协会统计，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2015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年中国硫磺产量约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574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万吨，同比下降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2.9%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；</a:t>
            </a:r>
            <a:endParaRPr lang="en-US" altLang="zh-CN" dirty="0" smtClean="0">
              <a:latin typeface="宋体"/>
              <a:ea typeface="微软雅黑"/>
              <a:cs typeface="Times New Roman"/>
            </a:endParaRPr>
          </a:p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其中天然气净化回收硫磺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173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万吨，占比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30%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，石油精炼回收硫磺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369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万吨，占比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64%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，其它为化工化肥回收硫磺；</a:t>
            </a:r>
            <a:endParaRPr lang="en-US" altLang="zh-CN" dirty="0" smtClean="0">
              <a:latin typeface="宋体"/>
              <a:ea typeface="微软雅黑"/>
              <a:cs typeface="Times New Roman"/>
            </a:endParaRPr>
          </a:p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中石化系统回收硫磺产量占总量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79.5%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，中石油系统占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8.9%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。</a:t>
            </a:r>
            <a:endParaRPr lang="en-US" altLang="zh-CN" dirty="0" smtClean="0">
              <a:latin typeface="宋体"/>
              <a:ea typeface="微软雅黑"/>
              <a:cs typeface="Times New Roman"/>
            </a:endParaRPr>
          </a:p>
          <a:p>
            <a:pPr indent="363855" algn="just">
              <a:lnSpc>
                <a:spcPct val="150000"/>
              </a:lnSpc>
              <a:spcAft>
                <a:spcPts val="0"/>
              </a:spcAft>
            </a:pPr>
            <a:endParaRPr lang="en-US" altLang="zh-CN" sz="1800" dirty="0" smtClean="0">
              <a:latin typeface="宋体"/>
              <a:ea typeface="微软雅黑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主题 </a:t>
            </a:r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887153" y="1521558"/>
            <a:ext cx="10515600" cy="43513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C55A11"/>
              </a:buClr>
              <a:buFont typeface="Wingdings" pitchFamily="2" charset="2"/>
              <a:buChar char="l"/>
            </a:pPr>
            <a:r>
              <a:rPr lang="zh-CN" altLang="en-US" sz="3200" dirty="0" smtClean="0">
                <a:solidFill>
                  <a:srgbClr val="2F5597"/>
                </a:solidFill>
              </a:rPr>
              <a:t> </a:t>
            </a:r>
            <a:r>
              <a:rPr lang="en-US" altLang="zh-CN" sz="3200" dirty="0" smtClean="0">
                <a:solidFill>
                  <a:srgbClr val="2F5597"/>
                </a:solidFill>
              </a:rPr>
              <a:t>2015</a:t>
            </a:r>
            <a:r>
              <a:rPr lang="zh-CN" altLang="en-US" sz="3200" dirty="0" smtClean="0">
                <a:solidFill>
                  <a:srgbClr val="2F5597"/>
                </a:solidFill>
              </a:rPr>
              <a:t>年我国</a:t>
            </a:r>
            <a:r>
              <a:rPr lang="zh-CN" altLang="zh-CN" sz="3200" dirty="0" smtClean="0">
                <a:solidFill>
                  <a:srgbClr val="2F5597"/>
                </a:solidFill>
              </a:rPr>
              <a:t>硫酸</a:t>
            </a:r>
            <a:r>
              <a:rPr lang="zh-CN" altLang="en-US" sz="3200" dirty="0" smtClean="0">
                <a:solidFill>
                  <a:srgbClr val="2F5597"/>
                </a:solidFill>
              </a:rPr>
              <a:t>行业运行情况</a:t>
            </a:r>
          </a:p>
          <a:p>
            <a:pPr eaLnBrk="1" hangingPunct="1">
              <a:lnSpc>
                <a:spcPct val="150000"/>
              </a:lnSpc>
              <a:buClr>
                <a:srgbClr val="C55A11"/>
              </a:buClr>
              <a:buFont typeface="Wingdings" pitchFamily="2" charset="2"/>
              <a:buChar char="l"/>
            </a:pPr>
            <a:r>
              <a:rPr lang="zh-CN" altLang="en-US" sz="3200" dirty="0" smtClean="0">
                <a:solidFill>
                  <a:srgbClr val="2F5597"/>
                </a:solidFill>
              </a:rPr>
              <a:t>硫酸行业“十三五”规划摘要</a:t>
            </a:r>
            <a:endParaRPr lang="en-US" altLang="zh-CN" sz="3200" dirty="0" smtClean="0">
              <a:solidFill>
                <a:srgbClr val="2F5597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C55A11"/>
              </a:buClr>
              <a:buFont typeface="Wingdings" pitchFamily="2" charset="2"/>
              <a:buChar char="l"/>
            </a:pPr>
            <a:r>
              <a:rPr lang="zh-CN" altLang="en-US" sz="3200" dirty="0" smtClean="0">
                <a:solidFill>
                  <a:srgbClr val="2F5597"/>
                </a:solidFill>
              </a:rPr>
              <a:t>硫酸相关政策、法规、标准的修</a:t>
            </a:r>
            <a:r>
              <a:rPr lang="zh-CN" altLang="en-US" sz="3200" dirty="0" smtClean="0">
                <a:solidFill>
                  <a:srgbClr val="2F5597"/>
                </a:solidFill>
              </a:rPr>
              <a:t>订</a:t>
            </a:r>
            <a:endParaRPr lang="en-US" altLang="zh-CN" sz="3200" dirty="0" smtClean="0">
              <a:solidFill>
                <a:srgbClr val="2F5597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C55A11"/>
              </a:buClr>
              <a:buFont typeface="Wingdings" pitchFamily="2" charset="2"/>
              <a:buChar char="l"/>
            </a:pPr>
            <a:r>
              <a:rPr lang="en-US" altLang="zh-CN" sz="3200" dirty="0" smtClean="0">
                <a:solidFill>
                  <a:srgbClr val="2F5597"/>
                </a:solidFill>
              </a:rPr>
              <a:t>2016</a:t>
            </a:r>
            <a:r>
              <a:rPr lang="zh-CN" altLang="en-US" sz="3200" dirty="0" smtClean="0">
                <a:solidFill>
                  <a:srgbClr val="2F5597"/>
                </a:solidFill>
              </a:rPr>
              <a:t>年协</a:t>
            </a:r>
            <a:r>
              <a:rPr lang="zh-CN" altLang="en-US" sz="3200" dirty="0" smtClean="0">
                <a:solidFill>
                  <a:srgbClr val="2F5597"/>
                </a:solidFill>
              </a:rPr>
              <a:t>会几项重</a:t>
            </a:r>
            <a:r>
              <a:rPr lang="zh-CN" altLang="en-US" sz="3200" dirty="0" smtClean="0">
                <a:solidFill>
                  <a:srgbClr val="2F5597"/>
                </a:solidFill>
              </a:rPr>
              <a:t>点工作</a:t>
            </a:r>
            <a:endParaRPr lang="en-US" altLang="zh-CN" sz="3200" dirty="0" smtClean="0">
              <a:solidFill>
                <a:srgbClr val="2F5597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C55A11"/>
              </a:buClr>
              <a:buFont typeface="Wingdings" pitchFamily="2" charset="2"/>
              <a:buChar char="l"/>
            </a:pPr>
            <a:endParaRPr lang="zh-CN" altLang="zh-CN" sz="3200" dirty="0" smtClean="0">
              <a:solidFill>
                <a:srgbClr val="2F55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976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硫磺进口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 bwMode="auto">
          <a:xfrm>
            <a:off x="814917" y="1064240"/>
            <a:ext cx="10515600" cy="2376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70C0"/>
                </a:solidFill>
              </a:rPr>
              <a:t>2015</a:t>
            </a:r>
            <a:r>
              <a:rPr lang="zh-CN" altLang="zh-CN" dirty="0" smtClean="0">
                <a:solidFill>
                  <a:srgbClr val="0070C0"/>
                </a:solidFill>
              </a:rPr>
              <a:t>年累计进口硫磺</a:t>
            </a:r>
            <a:r>
              <a:rPr lang="en-US" altLang="zh-CN" dirty="0" smtClean="0">
                <a:solidFill>
                  <a:srgbClr val="0070C0"/>
                </a:solidFill>
              </a:rPr>
              <a:t>1193</a:t>
            </a:r>
            <a:r>
              <a:rPr lang="zh-CN" altLang="zh-CN" dirty="0" smtClean="0">
                <a:solidFill>
                  <a:srgbClr val="0070C0"/>
                </a:solidFill>
              </a:rPr>
              <a:t>万吨，同比上升</a:t>
            </a:r>
            <a:r>
              <a:rPr lang="en-US" altLang="zh-CN" dirty="0" smtClean="0">
                <a:solidFill>
                  <a:srgbClr val="0070C0"/>
                </a:solidFill>
              </a:rPr>
              <a:t>16.5%</a:t>
            </a:r>
            <a:r>
              <a:rPr lang="zh-CN" altLang="zh-CN" dirty="0" smtClean="0">
                <a:solidFill>
                  <a:srgbClr val="0070C0"/>
                </a:solidFill>
              </a:rPr>
              <a:t>；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70C0"/>
                </a:solidFill>
              </a:rPr>
              <a:t>全年平均进口价格</a:t>
            </a:r>
            <a:r>
              <a:rPr lang="en-US" altLang="zh-CN" dirty="0" smtClean="0">
                <a:solidFill>
                  <a:srgbClr val="0070C0"/>
                </a:solidFill>
              </a:rPr>
              <a:t>149.0</a:t>
            </a:r>
            <a:r>
              <a:rPr lang="zh-CN" altLang="en-US" dirty="0" smtClean="0">
                <a:solidFill>
                  <a:srgbClr val="0070C0"/>
                </a:solidFill>
              </a:rPr>
              <a:t>美元</a:t>
            </a:r>
            <a:r>
              <a:rPr lang="en-US" altLang="zh-CN" dirty="0" smtClean="0">
                <a:solidFill>
                  <a:srgbClr val="0070C0"/>
                </a:solidFill>
              </a:rPr>
              <a:t>/</a:t>
            </a:r>
            <a:r>
              <a:rPr lang="zh-CN" altLang="en-US" dirty="0" smtClean="0">
                <a:solidFill>
                  <a:srgbClr val="0070C0"/>
                </a:solidFill>
              </a:rPr>
              <a:t>吨，同比下降</a:t>
            </a:r>
            <a:r>
              <a:rPr lang="en-US" altLang="zh-CN" dirty="0" smtClean="0">
                <a:solidFill>
                  <a:srgbClr val="0070C0"/>
                </a:solidFill>
              </a:rPr>
              <a:t>3.4%</a:t>
            </a:r>
            <a:r>
              <a:rPr lang="zh-CN" altLang="en-US" dirty="0" smtClean="0">
                <a:solidFill>
                  <a:srgbClr val="0070C0"/>
                </a:solidFill>
              </a:rPr>
              <a:t>。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120833" name="图片 7"/>
          <p:cNvPicPr>
            <a:picLocks noChangeAspect="1" noChangeArrowheads="1"/>
          </p:cNvPicPr>
          <p:nvPr/>
        </p:nvPicPr>
        <p:blipFill>
          <a:blip r:embed="rId2" cstate="print"/>
          <a:srcRect l="1724" t="7791" r="1575" b="2521"/>
          <a:stretch>
            <a:fillRect/>
          </a:stretch>
        </p:blipFill>
        <p:spPr bwMode="auto">
          <a:xfrm>
            <a:off x="1784554" y="2568370"/>
            <a:ext cx="7610169" cy="392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976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硫磺进口来源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 bwMode="auto">
          <a:xfrm>
            <a:off x="814917" y="1196975"/>
            <a:ext cx="10515600" cy="2376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70C0"/>
                </a:solidFill>
              </a:rPr>
              <a:t>中东、日韩和前苏联地区依然是我国最大的三个进口硫磺来源地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70C0"/>
                </a:solidFill>
              </a:rPr>
              <a:t>其中中东地区占到</a:t>
            </a:r>
            <a:r>
              <a:rPr lang="en-US" altLang="zh-CN" sz="2000" dirty="0" smtClean="0">
                <a:solidFill>
                  <a:srgbClr val="0070C0"/>
                </a:solidFill>
              </a:rPr>
              <a:t>50.9%</a:t>
            </a:r>
            <a:r>
              <a:rPr lang="zh-CN" altLang="zh-CN" sz="2000" dirty="0" smtClean="0">
                <a:solidFill>
                  <a:srgbClr val="0070C0"/>
                </a:solidFill>
              </a:rPr>
              <a:t>，同比上升</a:t>
            </a:r>
            <a:r>
              <a:rPr lang="en-US" altLang="zh-CN" sz="2000" dirty="0" smtClean="0">
                <a:solidFill>
                  <a:srgbClr val="0070C0"/>
                </a:solidFill>
              </a:rPr>
              <a:t>8.2</a:t>
            </a:r>
            <a:r>
              <a:rPr lang="zh-CN" altLang="zh-CN" sz="2000" dirty="0" smtClean="0">
                <a:solidFill>
                  <a:srgbClr val="0070C0"/>
                </a:solidFill>
              </a:rPr>
              <a:t>个百分点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70C0"/>
                </a:solidFill>
              </a:rPr>
              <a:t>日韩占比</a:t>
            </a:r>
            <a:r>
              <a:rPr lang="en-US" altLang="zh-CN" sz="2000" dirty="0" smtClean="0">
                <a:solidFill>
                  <a:srgbClr val="0070C0"/>
                </a:solidFill>
              </a:rPr>
              <a:t>17.9%</a:t>
            </a:r>
            <a:r>
              <a:rPr lang="zh-CN" altLang="zh-CN" sz="2000" dirty="0" smtClean="0">
                <a:solidFill>
                  <a:srgbClr val="0070C0"/>
                </a:solidFill>
              </a:rPr>
              <a:t>，同比下降</a:t>
            </a:r>
            <a:r>
              <a:rPr lang="en-US" altLang="zh-CN" sz="2000" dirty="0" smtClean="0">
                <a:solidFill>
                  <a:srgbClr val="0070C0"/>
                </a:solidFill>
              </a:rPr>
              <a:t>1.6</a:t>
            </a:r>
            <a:r>
              <a:rPr lang="zh-CN" altLang="zh-CN" sz="2000" dirty="0" smtClean="0">
                <a:solidFill>
                  <a:srgbClr val="0070C0"/>
                </a:solidFill>
              </a:rPr>
              <a:t>个百分点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70C0"/>
                </a:solidFill>
              </a:rPr>
              <a:t>前苏联地区占比</a:t>
            </a:r>
            <a:r>
              <a:rPr lang="en-US" altLang="zh-CN" sz="2000" dirty="0" smtClean="0">
                <a:solidFill>
                  <a:srgbClr val="0070C0"/>
                </a:solidFill>
              </a:rPr>
              <a:t>16.9%</a:t>
            </a:r>
            <a:r>
              <a:rPr lang="zh-CN" altLang="zh-CN" sz="2000" dirty="0" smtClean="0">
                <a:solidFill>
                  <a:srgbClr val="0070C0"/>
                </a:solidFill>
              </a:rPr>
              <a:t>，同比下降</a:t>
            </a:r>
            <a:r>
              <a:rPr lang="en-US" altLang="zh-CN" sz="2000" dirty="0" smtClean="0">
                <a:solidFill>
                  <a:srgbClr val="0070C0"/>
                </a:solidFill>
              </a:rPr>
              <a:t>7.3</a:t>
            </a:r>
            <a:r>
              <a:rPr lang="zh-CN" altLang="zh-CN" sz="2000" dirty="0" smtClean="0">
                <a:solidFill>
                  <a:srgbClr val="0070C0"/>
                </a:solidFill>
              </a:rPr>
              <a:t>个百分点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107522" name="图片 5"/>
          <p:cNvPicPr>
            <a:picLocks noChangeAspect="1" noChangeArrowheads="1"/>
          </p:cNvPicPr>
          <p:nvPr/>
        </p:nvPicPr>
        <p:blipFill>
          <a:blip r:embed="rId2" cstate="print"/>
          <a:srcRect l="13708" t="1538" r="13638" b="2512"/>
          <a:stretch>
            <a:fillRect/>
          </a:stretch>
        </p:blipFill>
        <p:spPr bwMode="auto">
          <a:xfrm>
            <a:off x="6736756" y="2158672"/>
            <a:ext cx="4752238" cy="428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2729" y="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硫磺消费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006" y="882275"/>
            <a:ext cx="10859910" cy="1436864"/>
          </a:xfrm>
        </p:spPr>
        <p:txBody>
          <a:bodyPr/>
          <a:lstStyle/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2015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年中国硫磺表观消费量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1767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万吨，同比上升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9.4%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；</a:t>
            </a:r>
            <a:endParaRPr lang="en-US" altLang="zh-CN" sz="2000" dirty="0" smtClean="0">
              <a:latin typeface="宋体"/>
              <a:ea typeface="微软雅黑"/>
              <a:cs typeface="Times New Roman"/>
            </a:endParaRPr>
          </a:p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其中，国产硫磺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574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万吨，进口硫磺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1291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万吨，硫磺自给率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32.5%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，下降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4.1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个百分点；</a:t>
            </a:r>
            <a:endParaRPr lang="en-US" altLang="zh-CN" sz="2000" dirty="0" smtClean="0">
              <a:latin typeface="宋体"/>
              <a:ea typeface="微软雅黑"/>
              <a:cs typeface="Times New Roman"/>
            </a:endParaRPr>
          </a:p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2015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年的硫磺消费中，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83%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的硫磺用于制硫酸；</a:t>
            </a:r>
            <a:endParaRPr lang="en-US" altLang="zh-CN" sz="2000" dirty="0" smtClean="0">
              <a:latin typeface="宋体"/>
              <a:ea typeface="微软雅黑"/>
              <a:cs typeface="Times New Roman"/>
            </a:endParaRPr>
          </a:p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约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75%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的硫磺制酸直接用于磷肥制造，耗用硫磺约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1100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万吨，占硫磺总消费量的</a:t>
            </a:r>
            <a:r>
              <a:rPr lang="en-US" altLang="zh-CN" sz="2000" dirty="0" smtClean="0">
                <a:latin typeface="宋体"/>
                <a:ea typeface="微软雅黑"/>
                <a:cs typeface="Times New Roman"/>
              </a:rPr>
              <a:t>62%</a:t>
            </a:r>
            <a:r>
              <a:rPr lang="zh-CN" altLang="en-US" sz="2000" dirty="0" smtClean="0">
                <a:latin typeface="宋体"/>
                <a:ea typeface="微软雅黑"/>
                <a:cs typeface="Times New Roman"/>
              </a:rPr>
              <a:t>。</a:t>
            </a:r>
          </a:p>
        </p:txBody>
      </p:sp>
      <p:pic>
        <p:nvPicPr>
          <p:cNvPr id="125954" name="图片 9"/>
          <p:cNvPicPr>
            <a:picLocks noChangeAspect="1" noChangeArrowheads="1"/>
          </p:cNvPicPr>
          <p:nvPr/>
        </p:nvPicPr>
        <p:blipFill>
          <a:blip r:embed="rId2" cstate="print"/>
          <a:srcRect l="1747" t="10001" r="1378" b="3699"/>
          <a:stretch>
            <a:fillRect/>
          </a:stretch>
        </p:blipFill>
        <p:spPr bwMode="auto">
          <a:xfrm>
            <a:off x="1732628" y="3251168"/>
            <a:ext cx="7986558" cy="36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471" y="-221226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硫铁矿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9754" y="484070"/>
            <a:ext cx="10859910" cy="1436864"/>
          </a:xfrm>
        </p:spPr>
        <p:txBody>
          <a:bodyPr/>
          <a:lstStyle/>
          <a:p>
            <a:pPr>
              <a:buNone/>
            </a:pPr>
            <a:endParaRPr lang="zh-CN" altLang="zh-CN" sz="1800" dirty="0" smtClean="0">
              <a:latin typeface="宋体"/>
              <a:ea typeface="微软雅黑"/>
              <a:cs typeface="Times New Roman"/>
            </a:endParaRPr>
          </a:p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800" dirty="0" smtClean="0">
                <a:latin typeface="宋体"/>
                <a:ea typeface="微软雅黑"/>
                <a:cs typeface="Times New Roman"/>
              </a:rPr>
              <a:t>据协会测算，</a:t>
            </a:r>
            <a:r>
              <a:rPr lang="en-US" altLang="zh-CN" sz="1800" dirty="0" smtClean="0">
                <a:latin typeface="宋体"/>
                <a:ea typeface="微软雅黑"/>
                <a:cs typeface="Times New Roman"/>
              </a:rPr>
              <a:t>2015</a:t>
            </a:r>
            <a:r>
              <a:rPr lang="zh-CN" altLang="zh-CN" sz="1800" dirty="0" smtClean="0">
                <a:latin typeface="宋体"/>
                <a:ea typeface="微软雅黑"/>
                <a:cs typeface="Times New Roman"/>
              </a:rPr>
              <a:t>年以矿制酸产量折算硫铁矿产量</a:t>
            </a:r>
            <a:r>
              <a:rPr lang="en-US" altLang="zh-CN" sz="1800" dirty="0" smtClean="0">
                <a:latin typeface="宋体"/>
                <a:ea typeface="微软雅黑"/>
                <a:cs typeface="Times New Roman"/>
              </a:rPr>
              <a:t>1970</a:t>
            </a:r>
            <a:r>
              <a:rPr lang="zh-CN" altLang="zh-CN" sz="1800" dirty="0" smtClean="0">
                <a:latin typeface="宋体"/>
                <a:ea typeface="微软雅黑"/>
                <a:cs typeface="Times New Roman"/>
              </a:rPr>
              <a:t>万吨（折含量</a:t>
            </a:r>
            <a:r>
              <a:rPr lang="en-US" altLang="zh-CN" sz="1800" dirty="0" smtClean="0">
                <a:latin typeface="宋体"/>
                <a:ea typeface="微软雅黑"/>
                <a:cs typeface="Times New Roman"/>
              </a:rPr>
              <a:t>S35%</a:t>
            </a:r>
            <a:r>
              <a:rPr lang="zh-CN" altLang="zh-CN" sz="1800" dirty="0" smtClean="0">
                <a:latin typeface="宋体"/>
                <a:ea typeface="微软雅黑"/>
                <a:cs typeface="Times New Roman"/>
              </a:rPr>
              <a:t>），同</a:t>
            </a:r>
            <a:r>
              <a:rPr lang="zh-CN" altLang="en-US" sz="1800" dirty="0" smtClean="0">
                <a:latin typeface="宋体"/>
                <a:ea typeface="微软雅黑"/>
                <a:cs typeface="Times New Roman"/>
              </a:rPr>
              <a:t>比</a:t>
            </a:r>
            <a:r>
              <a:rPr lang="zh-CN" altLang="zh-CN" sz="1800" dirty="0" smtClean="0">
                <a:latin typeface="宋体"/>
                <a:ea typeface="微软雅黑"/>
                <a:cs typeface="Times New Roman"/>
              </a:rPr>
              <a:t>下降</a:t>
            </a:r>
            <a:r>
              <a:rPr lang="en-US" altLang="zh-CN" sz="1800" dirty="0" smtClean="0">
                <a:latin typeface="宋体"/>
                <a:ea typeface="微软雅黑"/>
                <a:cs typeface="Times New Roman"/>
              </a:rPr>
              <a:t>6.2%</a:t>
            </a:r>
            <a:r>
              <a:rPr lang="zh-CN" altLang="zh-CN" sz="1800" dirty="0" smtClean="0">
                <a:latin typeface="宋体"/>
                <a:ea typeface="微软雅黑"/>
                <a:cs typeface="Times New Roman"/>
              </a:rPr>
              <a:t>。</a:t>
            </a:r>
            <a:endParaRPr lang="en-US" altLang="zh-CN" sz="1800" dirty="0" smtClean="0">
              <a:latin typeface="宋体"/>
              <a:ea typeface="微软雅黑"/>
              <a:cs typeface="Times New Roman"/>
            </a:endParaRPr>
          </a:p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800" dirty="0" smtClean="0">
                <a:latin typeface="宋体"/>
                <a:ea typeface="微软雅黑"/>
                <a:cs typeface="Times New Roman"/>
              </a:rPr>
              <a:t>国家统计局统计硫铁矿产量是</a:t>
            </a:r>
            <a:r>
              <a:rPr lang="en-US" altLang="zh-CN" sz="1800" dirty="0" smtClean="0">
                <a:latin typeface="宋体"/>
                <a:ea typeface="微软雅黑"/>
                <a:cs typeface="Times New Roman"/>
              </a:rPr>
              <a:t>1651</a:t>
            </a:r>
            <a:r>
              <a:rPr lang="zh-CN" altLang="en-US" sz="1800" dirty="0" smtClean="0">
                <a:latin typeface="宋体"/>
                <a:ea typeface="微软雅黑"/>
                <a:cs typeface="Times New Roman"/>
              </a:rPr>
              <a:t>万吨（折含量</a:t>
            </a:r>
            <a:r>
              <a:rPr lang="en-US" altLang="zh-CN" sz="1800" dirty="0" smtClean="0">
                <a:latin typeface="宋体"/>
                <a:ea typeface="微软雅黑"/>
                <a:cs typeface="Times New Roman"/>
              </a:rPr>
              <a:t>S35%</a:t>
            </a:r>
            <a:r>
              <a:rPr lang="zh-CN" altLang="en-US" sz="1800" dirty="0" smtClean="0">
                <a:latin typeface="宋体"/>
                <a:ea typeface="微软雅黑"/>
                <a:cs typeface="Times New Roman"/>
              </a:rPr>
              <a:t>），产量居全国前五名的省份依次是安徽、江西、广东、辽宁、四川，产量分别为</a:t>
            </a:r>
            <a:r>
              <a:rPr lang="en-US" altLang="zh-CN" sz="1800" dirty="0" smtClean="0">
                <a:latin typeface="宋体"/>
                <a:ea typeface="微软雅黑"/>
                <a:cs typeface="Times New Roman"/>
              </a:rPr>
              <a:t>338</a:t>
            </a:r>
            <a:r>
              <a:rPr lang="zh-CN" altLang="en-US" sz="1800" dirty="0" smtClean="0">
                <a:latin typeface="宋体"/>
                <a:ea typeface="微软雅黑"/>
                <a:cs typeface="Times New Roman"/>
              </a:rPr>
              <a:t>万吨、</a:t>
            </a:r>
            <a:r>
              <a:rPr lang="en-US" altLang="zh-CN" sz="1800" dirty="0" smtClean="0">
                <a:latin typeface="宋体"/>
                <a:ea typeface="微软雅黑"/>
                <a:cs typeface="Times New Roman"/>
              </a:rPr>
              <a:t>306</a:t>
            </a:r>
            <a:r>
              <a:rPr lang="zh-CN" altLang="en-US" sz="1800" dirty="0" smtClean="0">
                <a:latin typeface="宋体"/>
                <a:ea typeface="微软雅黑"/>
                <a:cs typeface="Times New Roman"/>
              </a:rPr>
              <a:t>万吨，</a:t>
            </a:r>
            <a:r>
              <a:rPr lang="en-US" altLang="zh-CN" sz="1800" dirty="0" smtClean="0">
                <a:latin typeface="宋体"/>
                <a:ea typeface="微软雅黑"/>
                <a:cs typeface="Times New Roman"/>
              </a:rPr>
              <a:t>283</a:t>
            </a:r>
            <a:r>
              <a:rPr lang="zh-CN" altLang="en-US" sz="1800" dirty="0" smtClean="0">
                <a:latin typeface="宋体"/>
                <a:ea typeface="微软雅黑"/>
                <a:cs typeface="Times New Roman"/>
              </a:rPr>
              <a:t>万吨、</a:t>
            </a:r>
            <a:r>
              <a:rPr lang="en-US" altLang="zh-CN" sz="1800" dirty="0" smtClean="0">
                <a:latin typeface="宋体"/>
                <a:ea typeface="微软雅黑"/>
                <a:cs typeface="Times New Roman"/>
              </a:rPr>
              <a:t>184</a:t>
            </a:r>
            <a:r>
              <a:rPr lang="zh-CN" altLang="en-US" sz="1800" dirty="0" smtClean="0">
                <a:latin typeface="宋体"/>
                <a:ea typeface="微软雅黑"/>
                <a:cs typeface="Times New Roman"/>
              </a:rPr>
              <a:t>万吨，</a:t>
            </a:r>
            <a:r>
              <a:rPr lang="en-US" altLang="zh-CN" sz="1800" dirty="0" smtClean="0">
                <a:latin typeface="宋体"/>
                <a:ea typeface="微软雅黑"/>
                <a:cs typeface="Times New Roman"/>
              </a:rPr>
              <a:t>106</a:t>
            </a:r>
            <a:r>
              <a:rPr lang="zh-CN" altLang="en-US" sz="1800" dirty="0" smtClean="0">
                <a:latin typeface="宋体"/>
                <a:ea typeface="微软雅黑"/>
                <a:cs typeface="Times New Roman"/>
              </a:rPr>
              <a:t>万吨；</a:t>
            </a:r>
            <a:endParaRPr lang="en-US" altLang="zh-CN" sz="1800" dirty="0" smtClean="0">
              <a:latin typeface="宋体"/>
              <a:ea typeface="微软雅黑"/>
              <a:cs typeface="Times New Roman"/>
            </a:endParaRPr>
          </a:p>
          <a:p>
            <a:pPr indent="363855" algn="just">
              <a:lnSpc>
                <a:spcPct val="150000"/>
              </a:lnSpc>
              <a:spcAft>
                <a:spcPts val="0"/>
              </a:spcAft>
            </a:pPr>
            <a:endParaRPr lang="zh-CN" altLang="en-US" sz="1800" dirty="0" smtClean="0">
              <a:latin typeface="宋体"/>
              <a:ea typeface="微软雅黑"/>
              <a:cs typeface="Times New Roman"/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071" y="2260947"/>
            <a:ext cx="5561217" cy="45970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 bwMode="auto">
          <a:xfrm>
            <a:off x="882445" y="417411"/>
            <a:ext cx="10515600" cy="573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硫资源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 bwMode="auto">
          <a:xfrm>
            <a:off x="838200" y="1196975"/>
            <a:ext cx="10515600" cy="2592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70C0"/>
                </a:solidFill>
              </a:rPr>
              <a:t>据统计，</a:t>
            </a:r>
            <a:r>
              <a:rPr lang="en-US" altLang="zh-CN" sz="2000" dirty="0" smtClean="0">
                <a:solidFill>
                  <a:srgbClr val="0070C0"/>
                </a:solidFill>
              </a:rPr>
              <a:t>2015</a:t>
            </a:r>
            <a:r>
              <a:rPr lang="zh-CN" altLang="en-US" sz="2000" dirty="0" smtClean="0">
                <a:solidFill>
                  <a:srgbClr val="0070C0"/>
                </a:solidFill>
              </a:rPr>
              <a:t>年我国总硫消费量</a:t>
            </a:r>
            <a:r>
              <a:rPr lang="en-US" altLang="zh-CN" sz="2000" dirty="0" smtClean="0">
                <a:solidFill>
                  <a:srgbClr val="0070C0"/>
                </a:solidFill>
              </a:rPr>
              <a:t>3544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</a:t>
            </a:r>
            <a:r>
              <a:rPr lang="en-US" altLang="zh-CN" sz="2000" dirty="0" smtClean="0">
                <a:solidFill>
                  <a:srgbClr val="0070C0"/>
                </a:solidFill>
              </a:rPr>
              <a:t>S</a:t>
            </a:r>
            <a:r>
              <a:rPr lang="zh-CN" altLang="en-US" sz="2000" dirty="0" smtClean="0">
                <a:solidFill>
                  <a:srgbClr val="0070C0"/>
                </a:solidFill>
              </a:rPr>
              <a:t>，同比上升</a:t>
            </a:r>
            <a:r>
              <a:rPr lang="en-US" altLang="zh-CN" sz="2000" dirty="0" smtClean="0">
                <a:solidFill>
                  <a:srgbClr val="0070C0"/>
                </a:solidFill>
              </a:rPr>
              <a:t>4.4%</a:t>
            </a:r>
            <a:r>
              <a:rPr lang="zh-CN" altLang="en-US" sz="2000" dirty="0" smtClean="0">
                <a:solidFill>
                  <a:srgbClr val="0070C0"/>
                </a:solidFill>
              </a:rPr>
              <a:t>；其中进口硫资源</a:t>
            </a:r>
            <a:r>
              <a:rPr lang="en-US" altLang="zh-CN" sz="2000" dirty="0" smtClean="0">
                <a:solidFill>
                  <a:srgbClr val="0070C0"/>
                </a:solidFill>
              </a:rPr>
              <a:t>1862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</a:t>
            </a:r>
            <a:r>
              <a:rPr lang="en-US" altLang="zh-CN" sz="2000" dirty="0" smtClean="0">
                <a:solidFill>
                  <a:srgbClr val="0070C0"/>
                </a:solidFill>
              </a:rPr>
              <a:t>S</a:t>
            </a:r>
            <a:r>
              <a:rPr lang="zh-CN" altLang="en-US" sz="2000" dirty="0" smtClean="0">
                <a:solidFill>
                  <a:srgbClr val="0070C0"/>
                </a:solidFill>
              </a:rPr>
              <a:t>，占总硫消费量的</a:t>
            </a:r>
            <a:r>
              <a:rPr lang="en-US" altLang="zh-CN" sz="2000" dirty="0" smtClean="0">
                <a:solidFill>
                  <a:srgbClr val="0070C0"/>
                </a:solidFill>
              </a:rPr>
              <a:t>52.6%</a:t>
            </a:r>
            <a:r>
              <a:rPr lang="zh-CN" altLang="en-US" sz="2000" dirty="0" smtClean="0">
                <a:solidFill>
                  <a:srgbClr val="0070C0"/>
                </a:solidFill>
              </a:rPr>
              <a:t>，比去年上升</a:t>
            </a:r>
            <a:r>
              <a:rPr lang="en-US" altLang="zh-CN" sz="2000" dirty="0" smtClean="0">
                <a:solidFill>
                  <a:srgbClr val="0070C0"/>
                </a:solidFill>
              </a:rPr>
              <a:t>3.2</a:t>
            </a:r>
            <a:r>
              <a:rPr lang="zh-CN" altLang="en-US" sz="2000" dirty="0" smtClean="0">
                <a:solidFill>
                  <a:srgbClr val="0070C0"/>
                </a:solidFill>
              </a:rPr>
              <a:t>个百分点。我国进口硫资源主要包括进口硫磺、进口有色金属带入硫、进口硫酸和进口硫精砂。</a:t>
            </a:r>
          </a:p>
        </p:txBody>
      </p:sp>
      <p:pic>
        <p:nvPicPr>
          <p:cNvPr id="92161" name="图片 4"/>
          <p:cNvPicPr>
            <a:picLocks noChangeAspect="1" noChangeArrowheads="1"/>
          </p:cNvPicPr>
          <p:nvPr/>
        </p:nvPicPr>
        <p:blipFill>
          <a:blip r:embed="rId2" cstate="print"/>
          <a:srcRect l="1030" t="8571" r="1227" b="2539"/>
          <a:stretch>
            <a:fillRect/>
          </a:stretch>
        </p:blipFill>
        <p:spPr bwMode="auto">
          <a:xfrm>
            <a:off x="1735700" y="2686049"/>
            <a:ext cx="7973435" cy="396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 bwMode="auto">
          <a:xfrm>
            <a:off x="882445" y="417411"/>
            <a:ext cx="10515600" cy="573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硫资源结构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 bwMode="auto">
          <a:xfrm>
            <a:off x="838199" y="1196975"/>
            <a:ext cx="10872019" cy="126600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70C0"/>
                </a:solidFill>
              </a:rPr>
              <a:t>2015</a:t>
            </a:r>
            <a:r>
              <a:rPr lang="zh-CN" altLang="en-US" sz="2000" dirty="0" smtClean="0">
                <a:solidFill>
                  <a:srgbClr val="0070C0"/>
                </a:solidFill>
              </a:rPr>
              <a:t>年中国硫资源消费结构里，硫磺消费量占</a:t>
            </a:r>
            <a:r>
              <a:rPr lang="en-US" altLang="zh-CN" sz="2000" dirty="0" smtClean="0">
                <a:solidFill>
                  <a:srgbClr val="0070C0"/>
                </a:solidFill>
              </a:rPr>
              <a:t>49%</a:t>
            </a:r>
            <a:r>
              <a:rPr lang="zh-CN" altLang="en-US" sz="2000" dirty="0" smtClean="0">
                <a:solidFill>
                  <a:srgbClr val="0070C0"/>
                </a:solidFill>
              </a:rPr>
              <a:t>，其中</a:t>
            </a:r>
            <a:r>
              <a:rPr lang="en-US" altLang="zh-CN" sz="2000" dirty="0" smtClean="0">
                <a:solidFill>
                  <a:srgbClr val="0070C0"/>
                </a:solidFill>
              </a:rPr>
              <a:t>67%</a:t>
            </a:r>
            <a:r>
              <a:rPr lang="zh-CN" altLang="en-US" sz="2000" dirty="0" smtClean="0">
                <a:solidFill>
                  <a:srgbClr val="0070C0"/>
                </a:solidFill>
              </a:rPr>
              <a:t>依靠进口；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70C0"/>
                </a:solidFill>
              </a:rPr>
              <a:t>有色金属冶炼烟气制酸折硫占</a:t>
            </a:r>
            <a:r>
              <a:rPr lang="en-US" altLang="zh-CN" sz="2000" dirty="0" smtClean="0">
                <a:solidFill>
                  <a:srgbClr val="0070C0"/>
                </a:solidFill>
              </a:rPr>
              <a:t>28%</a:t>
            </a:r>
            <a:r>
              <a:rPr lang="zh-CN" altLang="en-US" sz="2000" dirty="0" smtClean="0">
                <a:solidFill>
                  <a:srgbClr val="0070C0"/>
                </a:solidFill>
              </a:rPr>
              <a:t>，其中约</a:t>
            </a:r>
            <a:r>
              <a:rPr lang="en-US" altLang="zh-CN" sz="2000" dirty="0" smtClean="0">
                <a:solidFill>
                  <a:srgbClr val="0070C0"/>
                </a:solidFill>
              </a:rPr>
              <a:t>60%</a:t>
            </a:r>
            <a:r>
              <a:rPr lang="zh-CN" altLang="en-US" sz="2000" dirty="0" smtClean="0">
                <a:solidFill>
                  <a:srgbClr val="0070C0"/>
                </a:solidFill>
              </a:rPr>
              <a:t>依靠进口；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70C0"/>
                </a:solidFill>
              </a:rPr>
              <a:t>此外，硫铁矿制酸折硫占</a:t>
            </a:r>
            <a:r>
              <a:rPr lang="en-US" altLang="zh-CN" sz="2000" dirty="0" smtClean="0">
                <a:solidFill>
                  <a:srgbClr val="0070C0"/>
                </a:solidFill>
              </a:rPr>
              <a:t>18%</a:t>
            </a:r>
            <a:r>
              <a:rPr lang="zh-CN" altLang="en-US" sz="2000" dirty="0" smtClean="0">
                <a:solidFill>
                  <a:srgbClr val="0070C0"/>
                </a:solidFill>
              </a:rPr>
              <a:t>，硫酸净进口折硫占</a:t>
            </a:r>
            <a:r>
              <a:rPr lang="en-US" altLang="zh-CN" sz="2000" dirty="0" smtClean="0">
                <a:solidFill>
                  <a:srgbClr val="0070C0"/>
                </a:solidFill>
              </a:rPr>
              <a:t>1%</a:t>
            </a:r>
            <a:r>
              <a:rPr lang="zh-CN" altLang="en-US" sz="2000" dirty="0" smtClean="0">
                <a:solidFill>
                  <a:srgbClr val="0070C0"/>
                </a:solidFill>
              </a:rPr>
              <a:t>。</a:t>
            </a:r>
          </a:p>
        </p:txBody>
      </p:sp>
      <p:pic>
        <p:nvPicPr>
          <p:cNvPr id="128002" name="图片 5"/>
          <p:cNvPicPr>
            <a:picLocks noChangeAspect="1" noChangeArrowheads="1"/>
          </p:cNvPicPr>
          <p:nvPr/>
        </p:nvPicPr>
        <p:blipFill>
          <a:blip r:embed="rId2" cstate="print"/>
          <a:srcRect l="2423" t="6720" r="2435" b="2843"/>
          <a:stretch>
            <a:fillRect/>
          </a:stretch>
        </p:blipFill>
        <p:spPr bwMode="auto">
          <a:xfrm>
            <a:off x="1565787" y="2862109"/>
            <a:ext cx="8846575" cy="367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 bwMode="auto">
          <a:xfrm>
            <a:off x="882445" y="417411"/>
            <a:ext cx="10515600" cy="573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磷肥行业运行简况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 bwMode="auto">
          <a:xfrm>
            <a:off x="838199" y="1196975"/>
            <a:ext cx="10872019" cy="126600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</a:rPr>
              <a:t>经中国磷肥工业协会核实，</a:t>
            </a:r>
            <a:r>
              <a:rPr lang="en-US" altLang="zh-CN" sz="2400" dirty="0" smtClean="0">
                <a:solidFill>
                  <a:srgbClr val="0070C0"/>
                </a:solidFill>
              </a:rPr>
              <a:t>2015</a:t>
            </a:r>
            <a:r>
              <a:rPr lang="zh-CN" altLang="en-US" sz="2400" dirty="0" smtClean="0">
                <a:solidFill>
                  <a:srgbClr val="0070C0"/>
                </a:solidFill>
              </a:rPr>
              <a:t>年全国磷肥产量</a:t>
            </a:r>
            <a:r>
              <a:rPr lang="en-US" altLang="zh-CN" sz="2400" dirty="0" smtClean="0">
                <a:solidFill>
                  <a:srgbClr val="0070C0"/>
                </a:solidFill>
              </a:rPr>
              <a:t>1795</a:t>
            </a:r>
            <a:r>
              <a:rPr lang="zh-CN" altLang="en-US" sz="2400" dirty="0" smtClean="0">
                <a:solidFill>
                  <a:srgbClr val="0070C0"/>
                </a:solidFill>
              </a:rPr>
              <a:t>万吨（折</a:t>
            </a:r>
            <a:r>
              <a:rPr lang="en-US" altLang="zh-CN" sz="2400" dirty="0" smtClean="0">
                <a:solidFill>
                  <a:srgbClr val="0070C0"/>
                </a:solidFill>
              </a:rPr>
              <a:t>100%P2O5</a:t>
            </a:r>
            <a:r>
              <a:rPr lang="zh-CN" altLang="en-US" sz="2400" dirty="0" smtClean="0">
                <a:solidFill>
                  <a:srgbClr val="0070C0"/>
                </a:solidFill>
              </a:rPr>
              <a:t>），同比上升</a:t>
            </a:r>
            <a:r>
              <a:rPr lang="en-US" altLang="zh-CN" sz="2400" dirty="0" smtClean="0">
                <a:solidFill>
                  <a:srgbClr val="0070C0"/>
                </a:solidFill>
              </a:rPr>
              <a:t>5.0%</a:t>
            </a:r>
            <a:r>
              <a:rPr lang="zh-CN" altLang="en-US" sz="2400" dirty="0" smtClean="0">
                <a:solidFill>
                  <a:srgbClr val="0070C0"/>
                </a:solidFill>
              </a:rPr>
              <a:t>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500867" y="1942173"/>
          <a:ext cx="7147469" cy="4296393"/>
        </p:xfrm>
        <a:graphic>
          <a:graphicData uri="http://schemas.openxmlformats.org/drawingml/2006/table">
            <a:tbl>
              <a:tblPr/>
              <a:tblGrid>
                <a:gridCol w="2286648"/>
                <a:gridCol w="1329277"/>
                <a:gridCol w="1765772"/>
                <a:gridCol w="1765772"/>
              </a:tblGrid>
              <a:tr h="477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spc="10">
                          <a:latin typeface="Tahoma"/>
                          <a:ea typeface="宋体"/>
                          <a:cs typeface="Times New Roman"/>
                        </a:rPr>
                        <a:t>全年累计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spc="10">
                          <a:latin typeface="Tahoma"/>
                          <a:ea typeface="宋体"/>
                          <a:cs typeface="Times New Roman"/>
                        </a:rPr>
                        <a:t>去年同期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spc="10">
                          <a:latin typeface="Tahoma"/>
                          <a:ea typeface="宋体"/>
                          <a:cs typeface="Times New Roman"/>
                        </a:rPr>
                        <a:t>同比</a:t>
                      </a:r>
                      <a:r>
                        <a:rPr lang="en-US" sz="2000" b="1" kern="100" spc="10">
                          <a:latin typeface="Tahoma"/>
                          <a:ea typeface="宋体"/>
                          <a:cs typeface="Times New Roman"/>
                        </a:rPr>
                        <a:t>%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spc="10">
                          <a:latin typeface="Tahoma"/>
                          <a:ea typeface="宋体"/>
                          <a:cs typeface="Times New Roman"/>
                        </a:rPr>
                        <a:t>磷肥总产量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1795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1709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微软雅黑"/>
                          <a:cs typeface="Times New Roman"/>
                        </a:rPr>
                        <a:t>5.0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spc="10">
                          <a:latin typeface="Tahoma"/>
                          <a:ea typeface="宋体"/>
                          <a:cs typeface="Times New Roman"/>
                        </a:rPr>
                        <a:t>高浓度磷肥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1662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1552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微软雅黑"/>
                          <a:cs typeface="宋体"/>
                        </a:rPr>
                        <a:t>7.1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77">
                <a:tc>
                  <a:txBody>
                    <a:bodyPr/>
                    <a:lstStyle/>
                    <a:p>
                      <a:pPr indent="679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spc="10">
                          <a:latin typeface="Tahoma"/>
                          <a:ea typeface="宋体"/>
                          <a:cs typeface="Times New Roman"/>
                        </a:rPr>
                        <a:t>其中</a:t>
                      </a:r>
                      <a:r>
                        <a:rPr lang="en-US" sz="2000" kern="100" spc="10">
                          <a:latin typeface="Tahoma"/>
                          <a:ea typeface="宋体"/>
                          <a:cs typeface="Times New Roman"/>
                        </a:rPr>
                        <a:t>: DAP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 dirty="0">
                          <a:latin typeface="宋体"/>
                          <a:ea typeface="微软雅黑"/>
                          <a:cs typeface="Times New Roman"/>
                        </a:rPr>
                        <a:t>800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 dirty="0">
                          <a:latin typeface="宋体"/>
                          <a:ea typeface="微软雅黑"/>
                          <a:cs typeface="Times New Roman"/>
                        </a:rPr>
                        <a:t>710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微软雅黑"/>
                          <a:cs typeface="宋体"/>
                        </a:rPr>
                        <a:t>12.7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77">
                <a:tc>
                  <a:txBody>
                    <a:bodyPr/>
                    <a:lstStyle/>
                    <a:p>
                      <a:pPr indent="4756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MAP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683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604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微软雅黑"/>
                          <a:cs typeface="宋体"/>
                        </a:rPr>
                        <a:t>13.1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77">
                <a:tc>
                  <a:txBody>
                    <a:bodyPr/>
                    <a:lstStyle/>
                    <a:p>
                      <a:pPr indent="4756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spc="10">
                          <a:latin typeface="Tahoma"/>
                          <a:ea typeface="宋体"/>
                          <a:cs typeface="Times New Roman"/>
                        </a:rPr>
                        <a:t>磷酸基</a:t>
                      </a:r>
                      <a:r>
                        <a:rPr lang="en-US" sz="2000" kern="100" spc="10">
                          <a:latin typeface="Tahoma"/>
                          <a:ea typeface="宋体"/>
                          <a:cs typeface="Times New Roman"/>
                        </a:rPr>
                        <a:t>NPK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127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167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微软雅黑"/>
                          <a:cs typeface="宋体"/>
                        </a:rPr>
                        <a:t>-24.0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77">
                <a:tc>
                  <a:txBody>
                    <a:bodyPr/>
                    <a:lstStyle/>
                    <a:p>
                      <a:pPr indent="4756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TSP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47.8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66.4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微软雅黑"/>
                          <a:cs typeface="Times New Roman"/>
                        </a:rPr>
                        <a:t>-28.0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77">
                <a:tc>
                  <a:txBody>
                    <a:bodyPr/>
                    <a:lstStyle/>
                    <a:p>
                      <a:pPr indent="4756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NP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4.3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10">
                          <a:latin typeface="宋体"/>
                          <a:ea typeface="微软雅黑"/>
                          <a:cs typeface="Times New Roman"/>
                        </a:rPr>
                        <a:t>4.4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微软雅黑"/>
                          <a:cs typeface="宋体"/>
                        </a:rPr>
                        <a:t>-1.4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spc="10">
                          <a:latin typeface="Tahoma"/>
                          <a:ea typeface="宋体"/>
                          <a:cs typeface="Times New Roman"/>
                        </a:rPr>
                        <a:t>低浓度磷肥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宋体"/>
                          <a:ea typeface="微软雅黑"/>
                          <a:cs typeface="宋体"/>
                        </a:rPr>
                        <a:t>133</a:t>
                      </a:r>
                      <a:endParaRPr lang="zh-CN" sz="2000" kern="10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宋体"/>
                          <a:ea typeface="微软雅黑"/>
                          <a:cs typeface="宋体"/>
                        </a:rPr>
                        <a:t>157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宋体"/>
                          <a:ea typeface="微软雅黑"/>
                          <a:cs typeface="宋体"/>
                        </a:rPr>
                        <a:t>-15.3</a:t>
                      </a:r>
                      <a:endParaRPr lang="zh-CN" sz="2000" kern="1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 bwMode="auto">
          <a:xfrm>
            <a:off x="817033" y="260350"/>
            <a:ext cx="10515600" cy="615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3200" dirty="0" smtClean="0"/>
              <a:t>磷复肥出口拉动产量增长</a:t>
            </a: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651370" y="783801"/>
            <a:ext cx="97938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 smtClean="0"/>
              <a:t>             2015</a:t>
            </a:r>
            <a:r>
              <a:rPr lang="zh-CN" altLang="en-US" dirty="0" smtClean="0"/>
              <a:t>年中国取消了出口窗口期，再加上世界化肥价格坚挺，</a:t>
            </a:r>
            <a:r>
              <a:rPr lang="zh-CN" altLang="en-US" dirty="0" smtClean="0">
                <a:latin typeface="+mj-ea"/>
                <a:ea typeface="+mj-ea"/>
                <a:cs typeface="Times New Roman" pitchFamily="18" charset="0"/>
              </a:rPr>
              <a:t>我国磷肥出口再创新高</a:t>
            </a:r>
            <a:r>
              <a:rPr lang="zh-CN" altLang="en-US" sz="2400" dirty="0" smtClean="0">
                <a:latin typeface="+mj-ea"/>
                <a:ea typeface="+mj-ea"/>
                <a:cs typeface="Times New Roman" pitchFamily="18" charset="0"/>
              </a:rPr>
              <a:t>；</a:t>
            </a:r>
            <a:endParaRPr lang="en-US" altLang="zh-CN" sz="2400" dirty="0" smtClean="0">
              <a:latin typeface="+mj-ea"/>
              <a:ea typeface="+mj-ea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altLang="zh-CN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9662" y="1452316"/>
            <a:ext cx="72237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55600">
              <a:lnSpc>
                <a:spcPct val="150000"/>
              </a:lnSpc>
              <a:defRPr/>
            </a:pPr>
            <a:r>
              <a:rPr lang="en-US" altLang="zh-CN" dirty="0" smtClean="0">
                <a:latin typeface="+mj-ea"/>
                <a:ea typeface="+mj-ea"/>
                <a:cs typeface="Times New Roman" pitchFamily="18" charset="0"/>
              </a:rPr>
              <a:t>2015</a:t>
            </a:r>
            <a:r>
              <a:rPr lang="zh-CN" altLang="en-US" dirty="0" smtClean="0">
                <a:latin typeface="+mj-ea"/>
                <a:ea typeface="+mj-ea"/>
                <a:cs typeface="Times New Roman" pitchFamily="18" charset="0"/>
              </a:rPr>
              <a:t>年</a:t>
            </a:r>
            <a:r>
              <a:rPr lang="zh-CN" altLang="en-US" dirty="0" smtClean="0">
                <a:latin typeface="+mj-ea"/>
                <a:ea typeface="+mj-ea"/>
              </a:rPr>
              <a:t>：磷肥</a:t>
            </a:r>
            <a:r>
              <a:rPr lang="zh-CN" altLang="en-US" dirty="0" smtClean="0"/>
              <a:t>折纯量净出口</a:t>
            </a:r>
            <a:r>
              <a:rPr lang="en-US" altLang="zh-CN" dirty="0" smtClean="0"/>
              <a:t>550</a:t>
            </a:r>
            <a:r>
              <a:rPr lang="zh-CN" altLang="en-US" dirty="0" smtClean="0"/>
              <a:t>万吨，同比增加</a:t>
            </a:r>
            <a:r>
              <a:rPr lang="en-US" altLang="zh-CN" dirty="0" smtClean="0"/>
              <a:t>46.4%</a:t>
            </a:r>
            <a:endParaRPr lang="zh-CN" altLang="en-US" dirty="0" smtClean="0"/>
          </a:p>
          <a:p>
            <a:pPr indent="355600">
              <a:lnSpc>
                <a:spcPct val="150000"/>
              </a:lnSpc>
              <a:defRPr/>
            </a:pPr>
            <a:r>
              <a:rPr lang="zh-CN" altLang="en-US" dirty="0" smtClean="0">
                <a:latin typeface="+mj-ea"/>
                <a:ea typeface="+mj-ea"/>
              </a:rPr>
              <a:t>其中           出口磷酸二铵</a:t>
            </a:r>
            <a:r>
              <a:rPr lang="en-US" altLang="zh-CN" dirty="0" smtClean="0">
                <a:latin typeface="+mj-ea"/>
                <a:ea typeface="+mj-ea"/>
              </a:rPr>
              <a:t>802</a:t>
            </a:r>
            <a:r>
              <a:rPr lang="zh-CN" altLang="en-US" dirty="0" smtClean="0">
                <a:latin typeface="+mj-ea"/>
                <a:ea typeface="+mj-ea"/>
              </a:rPr>
              <a:t>万吨实物量，同比增加</a:t>
            </a:r>
            <a:r>
              <a:rPr lang="en-US" altLang="zh-CN" dirty="0" smtClean="0">
                <a:latin typeface="+mj-ea"/>
                <a:ea typeface="+mj-ea"/>
              </a:rPr>
              <a:t>64.3%</a:t>
            </a:r>
            <a:r>
              <a:rPr lang="zh-CN" altLang="en-US" dirty="0" smtClean="0">
                <a:latin typeface="+mj-ea"/>
                <a:ea typeface="+mj-ea"/>
              </a:rPr>
              <a:t>；</a:t>
            </a:r>
            <a:endParaRPr lang="en-US" altLang="zh-CN" dirty="0" smtClean="0">
              <a:latin typeface="+mj-ea"/>
              <a:ea typeface="+mj-ea"/>
            </a:endParaRPr>
          </a:p>
          <a:p>
            <a:pPr indent="355600">
              <a:lnSpc>
                <a:spcPct val="150000"/>
              </a:lnSpc>
              <a:defRPr/>
            </a:pPr>
            <a:r>
              <a:rPr lang="en-US" altLang="zh-CN" dirty="0" smtClean="0">
                <a:latin typeface="+mj-ea"/>
                <a:ea typeface="+mj-ea"/>
              </a:rPr>
              <a:t>               </a:t>
            </a:r>
            <a:r>
              <a:rPr lang="zh-CN" altLang="en-US" dirty="0" smtClean="0">
                <a:latin typeface="+mj-ea"/>
                <a:ea typeface="+mj-ea"/>
              </a:rPr>
              <a:t>出口磷酸一铵</a:t>
            </a:r>
            <a:r>
              <a:rPr lang="en-US" altLang="zh-CN" dirty="0" smtClean="0">
                <a:latin typeface="+mj-ea"/>
                <a:ea typeface="+mj-ea"/>
              </a:rPr>
              <a:t>274</a:t>
            </a:r>
            <a:r>
              <a:rPr lang="zh-CN" altLang="en-US" dirty="0" smtClean="0">
                <a:latin typeface="+mj-ea"/>
                <a:ea typeface="+mj-ea"/>
              </a:rPr>
              <a:t>万吨实物量，同比增加</a:t>
            </a:r>
            <a:r>
              <a:rPr lang="en-US" altLang="zh-CN" dirty="0" smtClean="0">
                <a:latin typeface="+mj-ea"/>
                <a:ea typeface="+mj-ea"/>
              </a:rPr>
              <a:t>17.9%</a:t>
            </a:r>
            <a:r>
              <a:rPr lang="zh-CN" altLang="en-US" dirty="0" smtClean="0">
                <a:latin typeface="+mj-ea"/>
                <a:ea typeface="+mj-ea"/>
              </a:rPr>
              <a:t>；</a:t>
            </a:r>
            <a:endParaRPr lang="en-US" altLang="zh-CN" dirty="0" smtClean="0">
              <a:latin typeface="+mj-ea"/>
              <a:ea typeface="+mj-ea"/>
            </a:endParaRPr>
          </a:p>
          <a:p>
            <a:pPr indent="355600">
              <a:lnSpc>
                <a:spcPct val="150000"/>
              </a:lnSpc>
              <a:defRPr/>
            </a:pPr>
            <a:endParaRPr lang="en-US" altLang="zh-CN" dirty="0" smtClean="0">
              <a:latin typeface="+mj-ea"/>
              <a:ea typeface="+mj-ea"/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/>
        </p:nvGraphicFramePr>
        <p:xfrm>
          <a:off x="1265909" y="2726719"/>
          <a:ext cx="834390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968" y="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其他耗酸行业运行情况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503" y="1472210"/>
            <a:ext cx="10859910" cy="1436864"/>
          </a:xfrm>
        </p:spPr>
        <p:txBody>
          <a:bodyPr/>
          <a:lstStyle/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2015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年硫酸钾产量总计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458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万吨，同比增长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14.8%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。其中，加工型硫酸钾产量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234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万吨，同比增长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18.2%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；</a:t>
            </a:r>
            <a:endParaRPr lang="en-US" altLang="zh-CN" dirty="0" smtClean="0">
              <a:latin typeface="宋体"/>
              <a:ea typeface="微软雅黑"/>
              <a:cs typeface="Times New Roman"/>
            </a:endParaRPr>
          </a:p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2015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年全国硫酸铵产量约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773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万吨，同比增长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28.8%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；出口量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528.4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万吨，同比增长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27.1%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。</a:t>
            </a:r>
            <a:endParaRPr lang="en-US" altLang="zh-CN" dirty="0" smtClean="0">
              <a:latin typeface="宋体"/>
              <a:ea typeface="微软雅黑"/>
              <a:cs typeface="Times New Roman"/>
            </a:endParaRPr>
          </a:p>
          <a:p>
            <a:pPr indent="363855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己内酰胺产量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185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万吨，同比增长</a:t>
            </a:r>
            <a:r>
              <a:rPr lang="en-US" altLang="zh-CN" dirty="0" smtClean="0">
                <a:latin typeface="宋体"/>
                <a:ea typeface="微软雅黑"/>
                <a:cs typeface="Times New Roman"/>
              </a:rPr>
              <a:t>21.7% </a:t>
            </a:r>
            <a:r>
              <a:rPr lang="zh-CN" altLang="en-US" dirty="0" smtClean="0">
                <a:latin typeface="宋体"/>
                <a:ea typeface="微软雅黑"/>
                <a:cs typeface="Times New Roman"/>
              </a:rPr>
              <a:t>。</a:t>
            </a:r>
            <a:endParaRPr lang="en-US" altLang="zh-CN" dirty="0" smtClean="0">
              <a:latin typeface="宋体"/>
              <a:ea typeface="微软雅黑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120" y="62420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222186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2F5597"/>
                </a:solidFill>
              </a:rPr>
              <a:t>二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、硫酸行业“十三五”规划摘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要</a:t>
            </a:r>
            <a:endParaRPr lang="zh-CN" altLang="en-US" sz="4400" b="1" dirty="0" smtClean="0">
              <a:solidFill>
                <a:srgbClr val="2F55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120" y="62420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6400" y="222186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2F5597"/>
                </a:solidFill>
              </a:rPr>
              <a:t>一、</a:t>
            </a:r>
            <a:r>
              <a:rPr lang="en-US" altLang="zh-CN" sz="4400" b="1" dirty="0" smtClean="0">
                <a:solidFill>
                  <a:srgbClr val="2F5597"/>
                </a:solidFill>
              </a:rPr>
              <a:t>2015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年我国</a:t>
            </a:r>
            <a:r>
              <a:rPr lang="zh-CN" altLang="zh-CN" sz="4400" b="1" dirty="0" smtClean="0">
                <a:solidFill>
                  <a:srgbClr val="2F5597"/>
                </a:solidFill>
              </a:rPr>
              <a:t>硫酸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行业运行情况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4032" cy="1325563"/>
          </a:xfrm>
        </p:spPr>
        <p:txBody>
          <a:bodyPr/>
          <a:lstStyle/>
          <a:p>
            <a:r>
              <a:rPr lang="zh-CN" altLang="en-US" sz="4800" dirty="0" smtClean="0">
                <a:solidFill>
                  <a:srgbClr val="2F5597"/>
                </a:solidFill>
              </a:rPr>
              <a:t>发</a:t>
            </a:r>
            <a:r>
              <a:rPr lang="zh-CN" altLang="en-US" sz="4800" dirty="0" smtClean="0">
                <a:solidFill>
                  <a:srgbClr val="2F5597"/>
                </a:solidFill>
              </a:rPr>
              <a:t>展目标</a:t>
            </a:r>
            <a:endParaRPr lang="zh-CN" altLang="en-US" sz="4800" dirty="0" smtClean="0">
              <a:solidFill>
                <a:srgbClr val="2F5597"/>
              </a:solidFill>
            </a:endParaRP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781757" y="1740229"/>
            <a:ext cx="10936112" cy="4022019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“十三五”末，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sz="3200" dirty="0" smtClean="0"/>
              <a:t>硫酸产能控制在</a:t>
            </a:r>
            <a:r>
              <a:rPr lang="en-US" altLang="zh-CN" sz="3200" dirty="0" smtClean="0"/>
              <a:t>1.4</a:t>
            </a:r>
            <a:r>
              <a:rPr lang="zh-CN" altLang="en-US" sz="3200" dirty="0" smtClean="0"/>
              <a:t>亿吨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年，淘汰落后产能</a:t>
            </a:r>
            <a:r>
              <a:rPr lang="en-US" altLang="zh-CN" sz="3200" dirty="0" smtClean="0"/>
              <a:t>1000</a:t>
            </a:r>
            <a:r>
              <a:rPr lang="zh-CN" altLang="en-US" sz="3200" dirty="0" smtClean="0"/>
              <a:t>万吨；</a:t>
            </a:r>
            <a:endParaRPr lang="en-US" altLang="zh-CN" sz="3200" dirty="0" smtClean="0"/>
          </a:p>
          <a:p>
            <a:r>
              <a:rPr lang="zh-CN" altLang="en-US" sz="3200" dirty="0" smtClean="0"/>
              <a:t>提高硫资源保障度，硫资源自给率达到</a:t>
            </a:r>
            <a:r>
              <a:rPr lang="en-US" altLang="zh-CN" sz="3200" dirty="0" smtClean="0"/>
              <a:t>60%</a:t>
            </a:r>
            <a:r>
              <a:rPr lang="zh-CN" altLang="en-US" sz="3200" dirty="0" smtClean="0"/>
              <a:t>；</a:t>
            </a:r>
            <a:endParaRPr lang="en-US" altLang="zh-CN" sz="3200" dirty="0" smtClean="0"/>
          </a:p>
          <a:p>
            <a:r>
              <a:rPr lang="zh-CN" altLang="en-US" sz="3200" dirty="0" smtClean="0"/>
              <a:t>二氧化硫排放量比</a:t>
            </a:r>
            <a:r>
              <a:rPr lang="en-US" altLang="zh-CN" sz="3200" dirty="0" smtClean="0"/>
              <a:t>2015</a:t>
            </a:r>
            <a:r>
              <a:rPr lang="zh-CN" altLang="en-US" sz="3200" dirty="0" smtClean="0"/>
              <a:t>年排放量下降</a:t>
            </a:r>
            <a:r>
              <a:rPr lang="en-US" altLang="zh-CN" sz="3200" dirty="0" smtClean="0"/>
              <a:t>30%</a:t>
            </a:r>
            <a:r>
              <a:rPr lang="zh-CN" altLang="en-US" sz="3200" dirty="0" smtClean="0"/>
              <a:t>；</a:t>
            </a:r>
            <a:endParaRPr lang="en-US" altLang="zh-CN" sz="3200" dirty="0" smtClean="0"/>
          </a:p>
          <a:p>
            <a:r>
              <a:rPr lang="zh-CN" altLang="en-US" sz="3200" dirty="0" smtClean="0"/>
              <a:t>低温热回</a:t>
            </a:r>
            <a:r>
              <a:rPr lang="zh-CN" altLang="en-US" sz="3200" dirty="0" smtClean="0"/>
              <a:t>收技术在硫磺制酸推广率达到</a:t>
            </a:r>
            <a:r>
              <a:rPr lang="en-US" altLang="zh-CN" sz="3200" dirty="0" smtClean="0"/>
              <a:t>80%</a:t>
            </a:r>
            <a:r>
              <a:rPr lang="zh-CN" altLang="en-US" sz="3200" dirty="0" smtClean="0"/>
              <a:t>，硫铁矿制酸</a:t>
            </a:r>
            <a:r>
              <a:rPr lang="zh-CN" altLang="en-US" sz="3200" dirty="0" smtClean="0"/>
              <a:t>达到</a:t>
            </a:r>
            <a:r>
              <a:rPr lang="en-US" altLang="zh-CN" sz="3200" dirty="0" smtClean="0"/>
              <a:t>30%</a:t>
            </a:r>
            <a:r>
              <a:rPr lang="zh-CN" altLang="en-US" sz="3200" dirty="0" smtClean="0"/>
              <a:t>，冶炼烟气制酸</a:t>
            </a:r>
            <a:r>
              <a:rPr lang="zh-CN" altLang="en-US" sz="3200" dirty="0" smtClean="0"/>
              <a:t>达到</a:t>
            </a:r>
            <a:r>
              <a:rPr lang="en-US" altLang="zh-CN" sz="3200" dirty="0" smtClean="0"/>
              <a:t>10%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4032" cy="1325563"/>
          </a:xfrm>
        </p:spPr>
        <p:txBody>
          <a:bodyPr/>
          <a:lstStyle/>
          <a:p>
            <a:r>
              <a:rPr lang="zh-CN" altLang="en-US" sz="4800" dirty="0" smtClean="0">
                <a:solidFill>
                  <a:srgbClr val="2F5597"/>
                </a:solidFill>
              </a:rPr>
              <a:t>政</a:t>
            </a:r>
            <a:r>
              <a:rPr lang="zh-CN" altLang="en-US" sz="4800" dirty="0" smtClean="0">
                <a:solidFill>
                  <a:srgbClr val="2F5597"/>
                </a:solidFill>
              </a:rPr>
              <a:t>策建议</a:t>
            </a:r>
            <a:endParaRPr lang="zh-CN" altLang="en-US" sz="4800" dirty="0" smtClean="0">
              <a:solidFill>
                <a:srgbClr val="2F5597"/>
              </a:solidFill>
            </a:endParaRP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781757" y="1740229"/>
            <a:ext cx="10936112" cy="4022019"/>
          </a:xfrm>
        </p:spPr>
        <p:txBody>
          <a:bodyPr/>
          <a:lstStyle/>
          <a:p>
            <a:r>
              <a:rPr lang="zh-CN" altLang="en-US" sz="3200" dirty="0" smtClean="0"/>
              <a:t>严格执行环保、安全、能耗等相关标准，对不达标的企业坚决予以关停，同时设立淘汰产能财政专项资金，帮助被淘汰企业转产、职工安置等；</a:t>
            </a:r>
            <a:endParaRPr lang="en-US" altLang="zh-CN" sz="3200" dirty="0" smtClean="0"/>
          </a:p>
          <a:p>
            <a:r>
              <a:rPr lang="zh-CN" altLang="en-US" sz="3200" dirty="0" smtClean="0"/>
              <a:t>严控新增产能，新增产能须达到清洁生产二级以上标准，同时须有配套的下游产品或稳定的用户；</a:t>
            </a:r>
            <a:endParaRPr lang="en-US" altLang="zh-CN" sz="3200" dirty="0" smtClean="0"/>
          </a:p>
          <a:p>
            <a:r>
              <a:rPr lang="zh-CN" altLang="en-US" sz="3200" dirty="0" smtClean="0"/>
              <a:t>加大科技投入，对行业急需的关键共性技术的研发予以项目支持；</a:t>
            </a:r>
            <a:endParaRPr lang="en-US" altLang="zh-CN" sz="3200" dirty="0" smtClean="0"/>
          </a:p>
          <a:p>
            <a:r>
              <a:rPr lang="zh-CN" altLang="en-US" sz="3200" dirty="0" smtClean="0"/>
              <a:t>鼓励各种途径回收硫资源，取消硫磺、硫铁矿进口关税，硫磺、硫铁矿</a:t>
            </a:r>
            <a:r>
              <a:rPr lang="zh-CN" altLang="en-US" sz="3200" dirty="0" smtClean="0"/>
              <a:t>进</a:t>
            </a:r>
            <a:r>
              <a:rPr lang="zh-CN" altLang="en-US" sz="3200" dirty="0" smtClean="0"/>
              <a:t>口环节增值税即征即退</a:t>
            </a:r>
            <a:r>
              <a:rPr lang="en-US" altLang="zh-CN" sz="3200" dirty="0" smtClean="0"/>
              <a:t>50%</a:t>
            </a:r>
            <a:r>
              <a:rPr lang="zh-CN" altLang="en-US" sz="3200" dirty="0" smtClean="0"/>
              <a:t>；</a:t>
            </a:r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4032" cy="1325563"/>
          </a:xfrm>
        </p:spPr>
        <p:txBody>
          <a:bodyPr/>
          <a:lstStyle/>
          <a:p>
            <a:r>
              <a:rPr lang="zh-CN" altLang="en-US" sz="4800" dirty="0" smtClean="0">
                <a:solidFill>
                  <a:srgbClr val="2F5597"/>
                </a:solidFill>
              </a:rPr>
              <a:t>政策建议</a:t>
            </a:r>
            <a:endParaRPr lang="zh-CN" altLang="en-US" sz="4800" dirty="0" smtClean="0">
              <a:solidFill>
                <a:srgbClr val="2F5597"/>
              </a:solidFill>
            </a:endParaRP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781757" y="1740229"/>
            <a:ext cx="10936112" cy="4022019"/>
          </a:xfrm>
        </p:spPr>
        <p:txBody>
          <a:bodyPr/>
          <a:lstStyle/>
          <a:p>
            <a:r>
              <a:rPr lang="zh-CN" altLang="en-US" sz="3200" dirty="0" smtClean="0"/>
              <a:t>推动能源的市场化定价，鼓励硫酸企业更多的回收余热；</a:t>
            </a:r>
            <a:endParaRPr lang="en-US" altLang="zh-CN" sz="3200" dirty="0" smtClean="0"/>
          </a:p>
          <a:p>
            <a:r>
              <a:rPr lang="zh-CN" altLang="en-US" sz="3200" dirty="0" smtClean="0"/>
              <a:t>完善国内碳排放交易市场，使硫酸的碳减排量能够在国内市场中交易；</a:t>
            </a:r>
            <a:endParaRPr lang="en-US" altLang="zh-CN" sz="3200" dirty="0" smtClean="0"/>
          </a:p>
          <a:p>
            <a:r>
              <a:rPr lang="zh-CN" altLang="en-US" sz="3200" dirty="0" smtClean="0"/>
              <a:t>鼓励设备企业“走出去”，对于走出去的企业予以贷款优惠，税收减免等优惠政策；</a:t>
            </a:r>
            <a:endParaRPr lang="en-US" altLang="zh-CN" sz="3200" dirty="0" smtClean="0"/>
          </a:p>
          <a:p>
            <a:r>
              <a:rPr lang="zh-CN" altLang="en-US" sz="3200" dirty="0" smtClean="0"/>
              <a:t>鼓励有条件的冶炼企业利用国内和国际两个市场，将硫酸产品销往海外市场，缓解国内硫酸产能过剩的矛盾。</a:t>
            </a:r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120" y="62420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960" y="2207117"/>
            <a:ext cx="10830234" cy="4351338"/>
          </a:xfrm>
        </p:spPr>
        <p:txBody>
          <a:bodyPr/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2F5597"/>
                </a:solidFill>
              </a:rPr>
              <a:t>三、</a:t>
            </a:r>
            <a:r>
              <a:rPr lang="en-US" altLang="zh-CN" sz="4400" b="1" dirty="0" smtClean="0">
                <a:solidFill>
                  <a:srgbClr val="2F5597"/>
                </a:solidFill>
              </a:rPr>
              <a:t> 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硫酸相关政策、法规、标准的修订</a:t>
            </a:r>
            <a:endParaRPr lang="zh-CN" altLang="en-US" sz="4400" b="1" dirty="0" smtClean="0">
              <a:solidFill>
                <a:srgbClr val="2F5597"/>
              </a:solidFill>
            </a:endParaRPr>
          </a:p>
          <a:p>
            <a:pPr>
              <a:buNone/>
            </a:pPr>
            <a:endParaRPr lang="zh-CN" altLang="en-US" sz="4400" b="1" dirty="0" smtClean="0">
              <a:solidFill>
                <a:srgbClr val="2F55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4032" cy="1325563"/>
          </a:xfrm>
        </p:spPr>
        <p:txBody>
          <a:bodyPr/>
          <a:lstStyle/>
          <a:p>
            <a:r>
              <a:rPr lang="en-US" altLang="zh-CN" sz="4800" dirty="0" smtClean="0">
                <a:solidFill>
                  <a:srgbClr val="2F5597"/>
                </a:solidFill>
              </a:rPr>
              <a:t>《</a:t>
            </a:r>
            <a:r>
              <a:rPr lang="zh-CN" altLang="en-US" sz="4800" dirty="0" smtClean="0">
                <a:solidFill>
                  <a:srgbClr val="2F5597"/>
                </a:solidFill>
              </a:rPr>
              <a:t>易制毒化学品管理条例</a:t>
            </a:r>
            <a:r>
              <a:rPr lang="en-US" altLang="zh-CN" sz="4800" dirty="0" smtClean="0">
                <a:solidFill>
                  <a:srgbClr val="2F5597"/>
                </a:solidFill>
              </a:rPr>
              <a:t>》</a:t>
            </a:r>
            <a:r>
              <a:rPr lang="zh-CN" altLang="en-US" sz="4800" dirty="0" smtClean="0">
                <a:solidFill>
                  <a:srgbClr val="2F5597"/>
                </a:solidFill>
              </a:rPr>
              <a:t>的修订</a:t>
            </a: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796505" y="1563249"/>
            <a:ext cx="10936112" cy="4022019"/>
          </a:xfrm>
        </p:spPr>
        <p:txBody>
          <a:bodyPr/>
          <a:lstStyle/>
          <a:p>
            <a:r>
              <a:rPr lang="zh-CN" altLang="en-US" dirty="0" smtClean="0"/>
              <a:t>现行的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易制毒化学品管理条例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规定，硫酸是第三类易制毒化学品，对硫酸的生产、销售、购买、运输和进出口都作出了严格的规定，买卖硫酸的程序十分复杂，给企业造成了很多不必要的麻烦；</a:t>
            </a:r>
            <a:endParaRPr lang="en-US" altLang="zh-CN" dirty="0" smtClean="0"/>
          </a:p>
          <a:p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月份，协会在得知国务院安排公安部、安监总局和商务部等部门联合对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易制毒化学品管理条例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进行修订的消息，协会主动到公安部禁毒委向负责修订的同志反映情况，希望新的条例能够简化硫酸的管理程序；</a:t>
            </a:r>
            <a:endParaRPr lang="en-US" altLang="zh-CN" dirty="0" smtClean="0"/>
          </a:p>
          <a:p>
            <a:r>
              <a:rPr lang="zh-CN" altLang="en-US" dirty="0" smtClean="0"/>
              <a:t>经过多次与公安部的沟通，公安部禁毒委终于接纳了协会的建议，在新版的条例中，对硫酸产品极大的简化了管理程序。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87041" name="Picture 1" descr="C:\Users\Andy Lee\AppData\Roaming\Tencent\Users\176801855\QQ\WinTemp\RichOle\$`J}1X8W$G`DS5$8XY%M(`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733" y="338667"/>
            <a:ext cx="10092267" cy="619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 descr="C:\Users\Andy Lee\AppData\Roaming\Tencent\Users\176801855\QQ\WinTemp\RichOle\WY{]`0HC9XL7]0H@B4R_R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267" y="270932"/>
            <a:ext cx="10239023" cy="636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4032" cy="1325563"/>
          </a:xfrm>
        </p:spPr>
        <p:txBody>
          <a:bodyPr/>
          <a:lstStyle/>
          <a:p>
            <a:r>
              <a:rPr lang="en-US" altLang="zh-CN" sz="4800" dirty="0" smtClean="0">
                <a:solidFill>
                  <a:srgbClr val="2F5597"/>
                </a:solidFill>
              </a:rPr>
              <a:t>《</a:t>
            </a:r>
            <a:r>
              <a:rPr lang="zh-CN" altLang="en-US" sz="4800" dirty="0" smtClean="0">
                <a:solidFill>
                  <a:srgbClr val="2F5597"/>
                </a:solidFill>
              </a:rPr>
              <a:t>工业硫酸取水标准</a:t>
            </a:r>
            <a:r>
              <a:rPr lang="en-US" altLang="zh-CN" sz="4800" dirty="0" smtClean="0">
                <a:solidFill>
                  <a:srgbClr val="2F5597"/>
                </a:solidFill>
              </a:rPr>
              <a:t>》</a:t>
            </a:r>
            <a:endParaRPr lang="zh-CN" altLang="en-US" sz="4800" dirty="0" smtClean="0">
              <a:solidFill>
                <a:srgbClr val="2F5597"/>
              </a:solidFill>
            </a:endParaRPr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796505" y="1563250"/>
            <a:ext cx="10936112" cy="1076712"/>
          </a:xfrm>
        </p:spPr>
        <p:txBody>
          <a:bodyPr/>
          <a:lstStyle/>
          <a:p>
            <a:r>
              <a:rPr lang="en-US" altLang="zh-CN" dirty="0" smtClean="0"/>
              <a:t>2015</a:t>
            </a:r>
            <a:r>
              <a:rPr lang="zh-CN" altLang="en-US" dirty="0" smtClean="0"/>
              <a:t>年初，协会受水利部委托负责起草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工业硫酸取水标准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，目前报批稿已经上报。</a:t>
            </a:r>
            <a:endParaRPr lang="en-US" altLang="zh-CN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66720" y="3462460"/>
          <a:ext cx="7475487" cy="2702365"/>
        </p:xfrm>
        <a:graphic>
          <a:graphicData uri="http://schemas.openxmlformats.org/drawingml/2006/table">
            <a:tbl>
              <a:tblPr/>
              <a:tblGrid>
                <a:gridCol w="2107074"/>
                <a:gridCol w="2670047"/>
                <a:gridCol w="2698366"/>
              </a:tblGrid>
              <a:tr h="940075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latin typeface="仿宋_GB2312"/>
                          <a:ea typeface="宋体"/>
                          <a:cs typeface="Times New Roman"/>
                        </a:rPr>
                        <a:t>生产工艺</a:t>
                      </a:r>
                      <a:endParaRPr lang="zh-CN" sz="2800" kern="100" dirty="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latin typeface="仿宋_GB2312"/>
                          <a:ea typeface="宋体"/>
                          <a:cs typeface="Times New Roman"/>
                        </a:rPr>
                        <a:t>吨硫酸取水量（</a:t>
                      </a:r>
                      <a:r>
                        <a:rPr lang="en-US" sz="2800" kern="100" dirty="0">
                          <a:latin typeface="宋体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en-US" sz="2800" kern="100" baseline="30000" dirty="0">
                          <a:latin typeface="宋体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2800" kern="100" dirty="0">
                          <a:latin typeface="宋体"/>
                          <a:ea typeface="宋体"/>
                          <a:cs typeface="Times New Roman"/>
                        </a:rPr>
                        <a:t>/t</a:t>
                      </a:r>
                      <a:r>
                        <a:rPr lang="zh-CN" sz="2800" kern="0" dirty="0">
                          <a:latin typeface="仿宋_GB2312"/>
                          <a:ea typeface="宋体"/>
                          <a:cs typeface="Times New Roman"/>
                        </a:rPr>
                        <a:t>）</a:t>
                      </a:r>
                      <a:endParaRPr lang="zh-CN" sz="2800" kern="100" dirty="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>
                          <a:latin typeface="仿宋_GB2312"/>
                          <a:ea typeface="宋体"/>
                          <a:cs typeface="Times New Roman"/>
                        </a:rPr>
                        <a:t>原标准值（</a:t>
                      </a:r>
                      <a:r>
                        <a:rPr lang="en-US" sz="2800" kern="100">
                          <a:latin typeface="宋体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en-US" sz="2800" kern="100" baseline="30000">
                          <a:latin typeface="宋体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2800" kern="100">
                          <a:latin typeface="宋体"/>
                          <a:ea typeface="宋体"/>
                          <a:cs typeface="Times New Roman"/>
                        </a:rPr>
                        <a:t>/t</a:t>
                      </a:r>
                      <a:r>
                        <a:rPr lang="zh-CN" sz="2800" kern="0">
                          <a:latin typeface="仿宋_GB2312"/>
                          <a:ea typeface="宋体"/>
                          <a:cs typeface="Times New Roman"/>
                        </a:rPr>
                        <a:t>）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145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>
                          <a:latin typeface="仿宋_GB2312"/>
                          <a:ea typeface="宋体"/>
                          <a:cs typeface="Times New Roman"/>
                        </a:rPr>
                        <a:t>硫铁矿制酸</a:t>
                      </a:r>
                      <a:r>
                        <a:rPr lang="en-US" sz="2800" kern="0">
                          <a:latin typeface="仿宋_GB2312"/>
                          <a:ea typeface="宋体"/>
                          <a:cs typeface="Times New Roman"/>
                        </a:rPr>
                        <a:t>        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宋体"/>
                          <a:ea typeface="宋体"/>
                          <a:cs typeface="Times New Roman"/>
                        </a:rPr>
                        <a:t>4.3</a:t>
                      </a:r>
                      <a:endParaRPr lang="zh-CN" sz="2800" kern="100" dirty="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宋体"/>
                          <a:ea typeface="宋体"/>
                          <a:cs typeface="Times New Roman"/>
                        </a:rPr>
                        <a:t>4.5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145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>
                          <a:latin typeface="仿宋_GB2312"/>
                          <a:ea typeface="宋体"/>
                          <a:cs typeface="Times New Roman"/>
                        </a:rPr>
                        <a:t>硫磺制酸</a:t>
                      </a:r>
                      <a:r>
                        <a:rPr lang="en-US" sz="2800" kern="0">
                          <a:latin typeface="仿宋_GB2312"/>
                          <a:ea typeface="宋体"/>
                          <a:cs typeface="Times New Roman"/>
                        </a:rPr>
                        <a:t>          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宋体"/>
                          <a:ea typeface="宋体"/>
                          <a:cs typeface="Times New Roman"/>
                        </a:rPr>
                        <a:t>3.0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宋体"/>
                          <a:ea typeface="宋体"/>
                          <a:cs typeface="Times New Roman"/>
                        </a:rPr>
                        <a:t>3.3</a:t>
                      </a:r>
                      <a:endParaRPr lang="zh-CN" sz="2800" kern="100" dirty="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 bwMode="auto">
          <a:xfrm>
            <a:off x="3264402" y="2659546"/>
            <a:ext cx="5732115" cy="10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0" hangingPunct="0">
              <a:lnSpc>
                <a:spcPct val="90000"/>
              </a:lnSpc>
              <a:spcBef>
                <a:spcPts val="1000"/>
              </a:spcBef>
            </a:pPr>
            <a:r>
              <a:rPr lang="zh-CN" altLang="zh-CN" sz="2800" dirty="0" smtClean="0"/>
              <a:t>现有硫酸生产企业取水定额指标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3451" y="202893"/>
            <a:ext cx="10515600" cy="1325563"/>
          </a:xfrm>
        </p:spPr>
        <p:txBody>
          <a:bodyPr/>
          <a:lstStyle/>
          <a:p>
            <a:r>
              <a:rPr lang="zh-CN" altLang="zh-CN" dirty="0" smtClean="0"/>
              <a:t>新建和改扩建硫酸生产企业取水定额指标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256503" y="1504334"/>
          <a:ext cx="6916994" cy="1710813"/>
        </p:xfrm>
        <a:graphic>
          <a:graphicData uri="http://schemas.openxmlformats.org/drawingml/2006/table">
            <a:tbl>
              <a:tblPr/>
              <a:tblGrid>
                <a:gridCol w="2730890"/>
                <a:gridCol w="4186104"/>
              </a:tblGrid>
              <a:tr h="595143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>
                          <a:latin typeface="仿宋_GB2312"/>
                          <a:ea typeface="宋体"/>
                          <a:cs typeface="Times New Roman"/>
                        </a:rPr>
                        <a:t>生产工艺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>
                          <a:latin typeface="仿宋_GB2312"/>
                          <a:ea typeface="宋体"/>
                          <a:cs typeface="Times New Roman"/>
                        </a:rPr>
                        <a:t>吨硫酸取水量（</a:t>
                      </a:r>
                      <a:r>
                        <a:rPr lang="en-US" sz="2800" kern="100">
                          <a:latin typeface="宋体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en-US" sz="2800" kern="100" baseline="30000">
                          <a:latin typeface="宋体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2800" kern="100">
                          <a:latin typeface="宋体"/>
                          <a:ea typeface="宋体"/>
                          <a:cs typeface="Times New Roman"/>
                        </a:rPr>
                        <a:t>/t</a:t>
                      </a:r>
                      <a:r>
                        <a:rPr lang="zh-CN" sz="2800" kern="0">
                          <a:latin typeface="仿宋_GB2312"/>
                          <a:ea typeface="宋体"/>
                          <a:cs typeface="Times New Roman"/>
                        </a:rPr>
                        <a:t>）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35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>
                          <a:latin typeface="仿宋_GB2312"/>
                          <a:ea typeface="宋体"/>
                          <a:cs typeface="Times New Roman"/>
                        </a:rPr>
                        <a:t>硫铁矿制酸</a:t>
                      </a:r>
                      <a:r>
                        <a:rPr lang="en-US" sz="2800" kern="0">
                          <a:latin typeface="仿宋_GB2312"/>
                          <a:ea typeface="宋体"/>
                          <a:cs typeface="Times New Roman"/>
                        </a:rPr>
                        <a:t>        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宋体"/>
                          <a:ea typeface="宋体"/>
                          <a:cs typeface="Times New Roman"/>
                        </a:rPr>
                        <a:t>3.8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35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>
                          <a:latin typeface="仿宋_GB2312"/>
                          <a:ea typeface="宋体"/>
                          <a:cs typeface="Times New Roman"/>
                        </a:rPr>
                        <a:t>硫磺制酸</a:t>
                      </a:r>
                      <a:r>
                        <a:rPr lang="en-US" sz="2800" kern="0">
                          <a:latin typeface="仿宋_GB2312"/>
                          <a:ea typeface="宋体"/>
                          <a:cs typeface="Times New Roman"/>
                        </a:rPr>
                        <a:t>          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宋体"/>
                          <a:ea typeface="宋体"/>
                          <a:cs typeface="Times New Roman"/>
                        </a:rPr>
                        <a:t>2.4</a:t>
                      </a:r>
                      <a:endParaRPr lang="zh-CN" sz="2800" kern="100" dirty="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 bwMode="auto">
          <a:xfrm>
            <a:off x="872612" y="3363964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</a:pPr>
            <a:r>
              <a:rPr lang="zh-CN" altLang="zh-CN" sz="4400" dirty="0" smtClean="0"/>
              <a:t>先进硫酸生产企业取水定额指标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60761" y="4439266"/>
          <a:ext cx="6938993" cy="1843547"/>
        </p:xfrm>
        <a:graphic>
          <a:graphicData uri="http://schemas.openxmlformats.org/drawingml/2006/table">
            <a:tbl>
              <a:tblPr/>
              <a:tblGrid>
                <a:gridCol w="2739576"/>
                <a:gridCol w="4199417"/>
              </a:tblGrid>
              <a:tr h="641317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latin typeface="仿宋_GB2312"/>
                          <a:ea typeface="宋体"/>
                          <a:cs typeface="Times New Roman"/>
                        </a:rPr>
                        <a:t>生产工艺</a:t>
                      </a:r>
                      <a:endParaRPr lang="zh-CN" sz="2800" kern="100" dirty="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latin typeface="仿宋_GB2312"/>
                          <a:ea typeface="宋体"/>
                          <a:cs typeface="Times New Roman"/>
                        </a:rPr>
                        <a:t>吨硫酸取水量（</a:t>
                      </a:r>
                      <a:r>
                        <a:rPr lang="en-US" sz="2800" kern="100" dirty="0">
                          <a:latin typeface="宋体"/>
                          <a:ea typeface="宋体"/>
                          <a:cs typeface="Times New Roman"/>
                        </a:rPr>
                        <a:t>m</a:t>
                      </a:r>
                      <a:r>
                        <a:rPr lang="en-US" sz="2800" kern="100" baseline="30000" dirty="0">
                          <a:latin typeface="宋体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2800" kern="100" dirty="0">
                          <a:latin typeface="宋体"/>
                          <a:ea typeface="宋体"/>
                          <a:cs typeface="Times New Roman"/>
                        </a:rPr>
                        <a:t>/t</a:t>
                      </a:r>
                      <a:r>
                        <a:rPr lang="zh-CN" sz="2800" kern="0" dirty="0">
                          <a:latin typeface="仿宋_GB2312"/>
                          <a:ea typeface="宋体"/>
                          <a:cs typeface="Times New Roman"/>
                        </a:rPr>
                        <a:t>）</a:t>
                      </a:r>
                      <a:endParaRPr lang="zh-CN" sz="2800" kern="100" dirty="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15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>
                          <a:latin typeface="仿宋_GB2312"/>
                          <a:ea typeface="宋体"/>
                          <a:cs typeface="Times New Roman"/>
                        </a:rPr>
                        <a:t>硫铁矿制酸</a:t>
                      </a:r>
                      <a:r>
                        <a:rPr lang="en-US" sz="2800" kern="0">
                          <a:latin typeface="仿宋_GB2312"/>
                          <a:ea typeface="宋体"/>
                          <a:cs typeface="Times New Roman"/>
                        </a:rPr>
                        <a:t>        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latin typeface="宋体"/>
                          <a:ea typeface="宋体"/>
                          <a:cs typeface="Times New Roman"/>
                        </a:rPr>
                        <a:t>3.4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15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2800" kern="0">
                          <a:latin typeface="仿宋_GB2312"/>
                          <a:ea typeface="宋体"/>
                          <a:cs typeface="Times New Roman"/>
                        </a:rPr>
                        <a:t>硫磺制酸</a:t>
                      </a:r>
                      <a:r>
                        <a:rPr lang="en-US" sz="2800" kern="0">
                          <a:latin typeface="仿宋_GB2312"/>
                          <a:ea typeface="宋体"/>
                          <a:cs typeface="Times New Roman"/>
                        </a:rPr>
                        <a:t>          </a:t>
                      </a:r>
                      <a:endParaRPr lang="zh-CN" sz="2800" kern="10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宋体"/>
                          <a:ea typeface="宋体"/>
                          <a:cs typeface="Times New Roman"/>
                        </a:rPr>
                        <a:t>2.0</a:t>
                      </a:r>
                      <a:endParaRPr lang="zh-CN" sz="2800" kern="100" dirty="0">
                        <a:latin typeface="仿宋_GB2312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120" y="62420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960" y="2207117"/>
            <a:ext cx="10830234" cy="4351338"/>
          </a:xfrm>
        </p:spPr>
        <p:txBody>
          <a:bodyPr/>
          <a:lstStyle/>
          <a:p>
            <a:pPr>
              <a:buNone/>
            </a:pPr>
            <a:r>
              <a:rPr lang="zh-CN" altLang="en-US" sz="4400" b="1" dirty="0" smtClean="0">
                <a:solidFill>
                  <a:srgbClr val="2F5597"/>
                </a:solidFill>
              </a:rPr>
              <a:t>四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、</a:t>
            </a:r>
            <a:r>
              <a:rPr lang="en-US" altLang="zh-CN" sz="4400" b="1" dirty="0" smtClean="0">
                <a:solidFill>
                  <a:srgbClr val="2F5597"/>
                </a:solidFill>
              </a:rPr>
              <a:t> 2016</a:t>
            </a:r>
            <a:r>
              <a:rPr lang="zh-CN" altLang="en-US" sz="4400" b="1" dirty="0" smtClean="0">
                <a:solidFill>
                  <a:srgbClr val="2F5597"/>
                </a:solidFill>
              </a:rPr>
              <a:t>年协会几项重点工作</a:t>
            </a:r>
          </a:p>
          <a:p>
            <a:pPr>
              <a:buNone/>
            </a:pPr>
            <a:endParaRPr lang="zh-CN" altLang="en-US" sz="4400" b="1" dirty="0" smtClean="0">
              <a:solidFill>
                <a:srgbClr val="2F5597"/>
              </a:solidFill>
            </a:endParaRPr>
          </a:p>
          <a:p>
            <a:pPr>
              <a:buNone/>
            </a:pPr>
            <a:endParaRPr lang="zh-CN" altLang="en-US" sz="4400" b="1" dirty="0" smtClean="0">
              <a:solidFill>
                <a:srgbClr val="2F55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87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3200" b="1" dirty="0" smtClean="0">
                <a:solidFill>
                  <a:srgbClr val="0070C0"/>
                </a:solidFill>
              </a:rPr>
              <a:t>一、硫酸产量增速放缓</a:t>
            </a:r>
          </a:p>
        </p:txBody>
      </p:sp>
      <p:sp>
        <p:nvSpPr>
          <p:cNvPr id="13316" name="矩形 2"/>
          <p:cNvSpPr>
            <a:spLocks noChangeArrowheads="1"/>
          </p:cNvSpPr>
          <p:nvPr/>
        </p:nvSpPr>
        <p:spPr bwMode="auto">
          <a:xfrm>
            <a:off x="948268" y="946327"/>
            <a:ext cx="95024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rgbClr val="0070C0"/>
                </a:solidFill>
              </a:rPr>
              <a:t>  经协会核实</a:t>
            </a:r>
            <a:r>
              <a:rPr lang="zh-CN" altLang="en-US" sz="2000" dirty="0">
                <a:solidFill>
                  <a:srgbClr val="0070C0"/>
                </a:solidFill>
              </a:rPr>
              <a:t>，</a:t>
            </a:r>
            <a:r>
              <a:rPr lang="en-US" altLang="zh-CN" sz="2000" dirty="0">
                <a:solidFill>
                  <a:srgbClr val="0070C0"/>
                </a:solidFill>
              </a:rPr>
              <a:t>2015</a:t>
            </a:r>
            <a:r>
              <a:rPr lang="zh-CN" altLang="en-US" sz="2000" dirty="0">
                <a:solidFill>
                  <a:srgbClr val="0070C0"/>
                </a:solidFill>
              </a:rPr>
              <a:t>年全国硫酸</a:t>
            </a:r>
            <a:r>
              <a:rPr lang="en-US" altLang="zh-CN" sz="2000" dirty="0" smtClean="0">
                <a:solidFill>
                  <a:srgbClr val="0070C0"/>
                </a:solidFill>
              </a:rPr>
              <a:t>9673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万吨，同比仅</a:t>
            </a:r>
            <a:r>
              <a:rPr lang="zh-CN" altLang="en-US" sz="2000" dirty="0">
                <a:solidFill>
                  <a:srgbClr val="0070C0"/>
                </a:solidFill>
              </a:rPr>
              <a:t>增长</a:t>
            </a:r>
            <a:r>
              <a:rPr lang="en-US" altLang="zh-CN" sz="2000" dirty="0" smtClean="0">
                <a:solidFill>
                  <a:srgbClr val="0070C0"/>
                </a:solidFill>
              </a:rPr>
              <a:t>4.9%</a:t>
            </a:r>
            <a:r>
              <a:rPr lang="zh-CN" altLang="en-US" sz="2000" dirty="0" smtClean="0">
                <a:solidFill>
                  <a:srgbClr val="0070C0"/>
                </a:solidFill>
              </a:rPr>
              <a:t>，增速进一步放缓。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zh-CN" altLang="en-US" sz="2000" dirty="0" smtClean="0">
                <a:solidFill>
                  <a:srgbClr val="0070C0"/>
                </a:solidFill>
                <a:latin typeface="+mn-ea"/>
              </a:rPr>
              <a:t>“十二五”期间，全国硫酸产量年均增长率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4.9%</a:t>
            </a:r>
            <a:r>
              <a:rPr lang="zh-CN" altLang="en-US" sz="2000" dirty="0" smtClean="0">
                <a:solidFill>
                  <a:srgbClr val="0070C0"/>
                </a:solidFill>
                <a:latin typeface="+mn-ea"/>
              </a:rPr>
              <a:t>，较“十一五”的</a:t>
            </a:r>
            <a:r>
              <a:rPr lang="en-US" altLang="zh-CN" sz="2000" dirty="0" smtClean="0">
                <a:solidFill>
                  <a:srgbClr val="0070C0"/>
                </a:solidFill>
                <a:latin typeface="+mn-ea"/>
              </a:rPr>
              <a:t>8.7%</a:t>
            </a:r>
            <a:r>
              <a:rPr lang="zh-CN" altLang="en-US" sz="2000" dirty="0" smtClean="0">
                <a:solidFill>
                  <a:srgbClr val="0070C0"/>
                </a:solidFill>
                <a:latin typeface="+mn-ea"/>
              </a:rPr>
              <a:t>有明显的下降。</a:t>
            </a:r>
            <a:endParaRPr lang="zh-CN" altLang="en-US" sz="2000" dirty="0"/>
          </a:p>
        </p:txBody>
      </p:sp>
      <p:pic>
        <p:nvPicPr>
          <p:cNvPr id="97281" name="图片 1"/>
          <p:cNvPicPr>
            <a:picLocks noChangeAspect="1" noChangeArrowheads="1"/>
          </p:cNvPicPr>
          <p:nvPr/>
        </p:nvPicPr>
        <p:blipFill>
          <a:blip r:embed="rId2" cstate="print"/>
          <a:srcRect l="2280" t="8311" r="868" b="5354"/>
          <a:stretch>
            <a:fillRect/>
          </a:stretch>
        </p:blipFill>
        <p:spPr bwMode="auto">
          <a:xfrm>
            <a:off x="2050930" y="2532539"/>
            <a:ext cx="7351274" cy="341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工业硫酸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标准的修订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由于多数下游产品，尤其是化肥的产品标准均对重金属含量做了严格的规定，</a:t>
            </a:r>
            <a:r>
              <a:rPr lang="zh-CN" altLang="zh-CN" dirty="0" smtClean="0"/>
              <a:t>倒逼硫酸的产品标准必须做出相应的修订，以适应下游各个产品对硫酸品质的要</a:t>
            </a:r>
            <a:r>
              <a:rPr lang="zh-CN" altLang="zh-CN" dirty="0" smtClean="0"/>
              <a:t>求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现</a:t>
            </a:r>
            <a:r>
              <a:rPr lang="zh-CN" altLang="en-US" dirty="0" smtClean="0"/>
              <a:t>行的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工业硫酸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标准，合格品</a:t>
            </a:r>
            <a:r>
              <a:rPr lang="zh-CN" altLang="zh-CN" dirty="0" smtClean="0"/>
              <a:t>只</a:t>
            </a:r>
            <a:r>
              <a:rPr lang="zh-CN" altLang="zh-CN" dirty="0" smtClean="0"/>
              <a:t>对砷含量做了规定，对于镉、铅、铬、汞等重金属均未做要</a:t>
            </a:r>
            <a:r>
              <a:rPr lang="zh-CN" altLang="zh-CN" dirty="0" smtClean="0"/>
              <a:t>求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协</a:t>
            </a:r>
            <a:r>
              <a:rPr lang="zh-CN" altLang="en-US" dirty="0" smtClean="0"/>
              <a:t>会将联合</a:t>
            </a:r>
            <a:r>
              <a:rPr lang="zh-CN" altLang="zh-CN" dirty="0" smtClean="0"/>
              <a:t>国</a:t>
            </a:r>
            <a:r>
              <a:rPr lang="zh-CN" altLang="zh-CN" dirty="0" smtClean="0"/>
              <a:t>家标委会硫和硫酸专委会共同向国家标委会反映，对硫酸产品标准作以修</a:t>
            </a:r>
            <a:r>
              <a:rPr lang="zh-CN" altLang="zh-CN" dirty="0" smtClean="0"/>
              <a:t>订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修</a:t>
            </a:r>
            <a:r>
              <a:rPr lang="zh-CN" altLang="en-US" dirty="0" smtClean="0"/>
              <a:t>订的重点内容就是砷、</a:t>
            </a:r>
            <a:r>
              <a:rPr lang="zh-CN" altLang="zh-CN" dirty="0" smtClean="0"/>
              <a:t>镉</a:t>
            </a:r>
            <a:r>
              <a:rPr lang="zh-CN" altLang="zh-CN" dirty="0" smtClean="0"/>
              <a:t>、铅、铬、汞等重金</a:t>
            </a:r>
            <a:r>
              <a:rPr lang="zh-CN" altLang="zh-CN" dirty="0" smtClean="0"/>
              <a:t>属</a:t>
            </a:r>
            <a:r>
              <a:rPr lang="zh-CN" altLang="en-US" dirty="0" smtClean="0"/>
              <a:t>的含量。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完善硫酸产量信息上报体系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 smtClean="0"/>
              <a:t>经济下行压力加大，国家商务部要求协会对行业运行情况加强预警监测，及时将情况向商务部反映；</a:t>
            </a:r>
            <a:endParaRPr lang="en-US" altLang="zh-CN" sz="3200" dirty="0" smtClean="0"/>
          </a:p>
          <a:p>
            <a:r>
              <a:rPr lang="zh-CN" altLang="zh-CN" sz="3200" dirty="0" smtClean="0"/>
              <a:t>完</a:t>
            </a:r>
            <a:r>
              <a:rPr lang="zh-CN" altLang="zh-CN" sz="3200" dirty="0" smtClean="0"/>
              <a:t>善</a:t>
            </a:r>
            <a:r>
              <a:rPr lang="zh-CN" altLang="en-US" sz="3200" dirty="0" smtClean="0"/>
              <a:t>硫酸协会对</a:t>
            </a:r>
            <a:r>
              <a:rPr lang="zh-CN" altLang="zh-CN" sz="3200" dirty="0" smtClean="0"/>
              <a:t>企</a:t>
            </a:r>
            <a:r>
              <a:rPr lang="zh-CN" altLang="zh-CN" sz="3200" dirty="0" smtClean="0"/>
              <a:t>业数</a:t>
            </a:r>
            <a:r>
              <a:rPr lang="zh-CN" altLang="zh-CN" sz="3200" dirty="0" smtClean="0"/>
              <a:t>据</a:t>
            </a:r>
            <a:r>
              <a:rPr lang="zh-CN" altLang="en-US" sz="3200" dirty="0" smtClean="0"/>
              <a:t>汇总及</a:t>
            </a:r>
            <a:r>
              <a:rPr lang="zh-CN" altLang="zh-CN" sz="3200" dirty="0" smtClean="0"/>
              <a:t>反</a:t>
            </a:r>
            <a:r>
              <a:rPr lang="zh-CN" altLang="zh-CN" sz="3200" dirty="0" smtClean="0"/>
              <a:t>馈机</a:t>
            </a:r>
            <a:r>
              <a:rPr lang="zh-CN" altLang="zh-CN" sz="3200" dirty="0" smtClean="0"/>
              <a:t>制</a:t>
            </a:r>
            <a:r>
              <a:rPr lang="zh-CN" altLang="en-US" sz="3200" dirty="0" smtClean="0"/>
              <a:t>；</a:t>
            </a:r>
            <a:endParaRPr lang="en-US" altLang="zh-CN" sz="3200" dirty="0" smtClean="0"/>
          </a:p>
          <a:p>
            <a:r>
              <a:rPr lang="zh-CN" altLang="en-US" sz="3200" dirty="0" smtClean="0"/>
              <a:t>望硫酸生产企业</a:t>
            </a:r>
            <a:r>
              <a:rPr lang="zh-CN" altLang="zh-CN" sz="3200" dirty="0" smtClean="0"/>
              <a:t>每</a:t>
            </a:r>
            <a:r>
              <a:rPr lang="zh-CN" altLang="zh-CN" sz="3200" dirty="0" smtClean="0"/>
              <a:t>月</a:t>
            </a:r>
            <a:r>
              <a:rPr lang="en-US" altLang="zh-CN" sz="3200" dirty="0" smtClean="0"/>
              <a:t>10</a:t>
            </a:r>
            <a:r>
              <a:rPr lang="zh-CN" altLang="zh-CN" sz="3200" dirty="0" smtClean="0"/>
              <a:t>号之前填</a:t>
            </a:r>
            <a:r>
              <a:rPr lang="zh-CN" altLang="zh-CN" sz="3200" dirty="0" smtClean="0"/>
              <a:t>写报</a:t>
            </a:r>
            <a:r>
              <a:rPr lang="zh-CN" altLang="zh-CN" sz="3200" dirty="0" smtClean="0"/>
              <a:t>表上报给协</a:t>
            </a:r>
            <a:r>
              <a:rPr lang="zh-CN" altLang="zh-CN" sz="3200" dirty="0" smtClean="0"/>
              <a:t>会</a:t>
            </a:r>
            <a:r>
              <a:rPr lang="zh-CN" altLang="en-US" sz="3200" dirty="0" smtClean="0"/>
              <a:t>；</a:t>
            </a:r>
            <a:endParaRPr lang="en-US" altLang="zh-CN" sz="3200" dirty="0" smtClean="0"/>
          </a:p>
          <a:p>
            <a:r>
              <a:rPr lang="zh-CN" altLang="en-US" sz="3200" dirty="0" smtClean="0"/>
              <a:t>协会汇总后撰写</a:t>
            </a:r>
            <a:r>
              <a:rPr lang="zh-CN" altLang="zh-CN" sz="3200" dirty="0" smtClean="0"/>
              <a:t>行</a:t>
            </a:r>
            <a:r>
              <a:rPr lang="zh-CN" altLang="zh-CN" sz="3200" dirty="0" smtClean="0"/>
              <a:t>业运行情</a:t>
            </a:r>
            <a:r>
              <a:rPr lang="zh-CN" altLang="zh-CN" sz="3200" dirty="0" smtClean="0"/>
              <a:t>况</a:t>
            </a:r>
            <a:r>
              <a:rPr lang="zh-CN" altLang="en-US" sz="3200" dirty="0" smtClean="0"/>
              <a:t>及分析报告反馈给会员单位及上报数据的企业。</a:t>
            </a:r>
            <a:endParaRPr lang="en-US" altLang="zh-CN" sz="32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764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组织起草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硫酸清洁生产评价指标体系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pic>
        <p:nvPicPr>
          <p:cNvPr id="106498" name="Picture 2" descr="F:\硫酸年会现场资料\协会报告\mmexport1461113615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072" y="1317521"/>
            <a:ext cx="3967316" cy="5289756"/>
          </a:xfrm>
          <a:prstGeom prst="rect">
            <a:avLst/>
          </a:prstGeom>
          <a:noFill/>
        </p:spPr>
      </p:pic>
      <p:pic>
        <p:nvPicPr>
          <p:cNvPr id="106499" name="Picture 3" descr="F:\硫酸年会现场资料\协会报告\mmexport1461113619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3112" y="1250436"/>
            <a:ext cx="3995510" cy="5327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770" y="368096"/>
            <a:ext cx="10559230" cy="60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2403987" y="1371600"/>
            <a:ext cx="4837471" cy="575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3"/>
          <p:cNvSpPr>
            <a:spLocks noGrp="1"/>
          </p:cNvSpPr>
          <p:nvPr>
            <p:ph type="body" idx="1"/>
          </p:nvPr>
        </p:nvSpPr>
        <p:spPr>
          <a:xfrm>
            <a:off x="3387725" y="4395788"/>
            <a:ext cx="6286500" cy="15176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CN" altLang="en-US" sz="2400" dirty="0" smtClean="0"/>
              <a:t>中国硫酸工业协会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CN" altLang="en-US" sz="2400" dirty="0" smtClean="0"/>
              <a:t>李崇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altLang="zh-CN" sz="2400" dirty="0" smtClean="0">
                <a:hlinkClick r:id="rId3"/>
              </a:rPr>
              <a:t>lichong2802227@sina.com</a:t>
            </a:r>
            <a:endParaRPr lang="en-US" altLang="zh-CN" sz="2400" dirty="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altLang="zh-CN" sz="2400" dirty="0" smtClean="0"/>
              <a:t>www.china-npk.org</a:t>
            </a:r>
          </a:p>
          <a:p>
            <a:pPr>
              <a:lnSpc>
                <a:spcPct val="80000"/>
              </a:lnSpc>
            </a:pPr>
            <a:endParaRPr lang="zh-CN" altLang="en-US" sz="2000" dirty="0" smtClean="0"/>
          </a:p>
        </p:txBody>
      </p:sp>
      <p:sp>
        <p:nvSpPr>
          <p:cNvPr id="71687" name="WordArt 4"/>
          <p:cNvSpPr>
            <a:spLocks noChangeArrowheads="1" noChangeShapeType="1" noTextEdit="1"/>
          </p:cNvSpPr>
          <p:nvPr/>
        </p:nvSpPr>
        <p:spPr bwMode="auto">
          <a:xfrm>
            <a:off x="3352094" y="1763536"/>
            <a:ext cx="5416550" cy="24114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/>
                <a:ea typeface="宋体"/>
              </a:rPr>
              <a:t>谢谢</a:t>
            </a:r>
          </a:p>
        </p:txBody>
      </p:sp>
      <p:graphicFrame>
        <p:nvGraphicFramePr>
          <p:cNvPr id="71685" name="Object 6"/>
          <p:cNvGraphicFramePr>
            <a:graphicFrameLocks noChangeAspect="1"/>
          </p:cNvGraphicFramePr>
          <p:nvPr>
            <p:ph type="title"/>
          </p:nvPr>
        </p:nvGraphicFramePr>
        <p:xfrm>
          <a:off x="666750" y="377825"/>
          <a:ext cx="1576388" cy="1325563"/>
        </p:xfrm>
        <a:graphic>
          <a:graphicData uri="http://schemas.openxmlformats.org/presentationml/2006/ole">
            <p:oleObj spid="_x0000_s71685" name="Photo Editor 照片" r:id="rId4" imgW="7190476" imgH="604761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 bwMode="auto">
          <a:xfrm>
            <a:off x="698924" y="648654"/>
            <a:ext cx="10515600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3600" b="1" dirty="0" smtClean="0">
                <a:solidFill>
                  <a:srgbClr val="0070C0"/>
                </a:solidFill>
              </a:rPr>
              <a:t>硫酸产量的增长以硫磺制酸、冶炼制酸为主</a:t>
            </a:r>
            <a:r>
              <a:rPr lang="en-US" altLang="zh-CN" sz="2800" dirty="0" smtClean="0">
                <a:solidFill>
                  <a:srgbClr val="0070C0"/>
                </a:solidFill>
              </a:rPr>
              <a:t/>
            </a:r>
            <a:br>
              <a:rPr lang="en-US" altLang="zh-CN" sz="2800" dirty="0" smtClean="0">
                <a:solidFill>
                  <a:srgbClr val="0070C0"/>
                </a:solidFill>
              </a:rPr>
            </a:br>
            <a:endParaRPr lang="zh-CN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4339" name="矩形 2"/>
          <p:cNvSpPr>
            <a:spLocks noChangeArrowheads="1"/>
          </p:cNvSpPr>
          <p:nvPr/>
        </p:nvSpPr>
        <p:spPr bwMode="auto">
          <a:xfrm>
            <a:off x="622571" y="1882545"/>
            <a:ext cx="64591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硫磺制酸产</a:t>
            </a:r>
            <a:r>
              <a:rPr lang="zh-CN" altLang="en-US" sz="2400" dirty="0" smtClean="0">
                <a:solidFill>
                  <a:srgbClr val="0070C0"/>
                </a:solidFill>
              </a:rPr>
              <a:t>量</a:t>
            </a:r>
            <a:r>
              <a:rPr lang="en-US" altLang="zh-CN" sz="2400" dirty="0" smtClean="0">
                <a:solidFill>
                  <a:srgbClr val="0070C0"/>
                </a:solidFill>
              </a:rPr>
              <a:t>4447</a:t>
            </a:r>
            <a:r>
              <a:rPr lang="zh-CN" altLang="en-US" sz="2400" dirty="0" smtClean="0">
                <a:solidFill>
                  <a:srgbClr val="0070C0"/>
                </a:solidFill>
              </a:rPr>
              <a:t>万吨，</a:t>
            </a:r>
            <a:r>
              <a:rPr lang="zh-CN" altLang="en-US" sz="2400" dirty="0">
                <a:solidFill>
                  <a:srgbClr val="0070C0"/>
                </a:solidFill>
              </a:rPr>
              <a:t>同比</a:t>
            </a:r>
            <a:r>
              <a:rPr lang="zh-CN" altLang="en-US" sz="2400" dirty="0" smtClean="0">
                <a:solidFill>
                  <a:srgbClr val="0070C0"/>
                </a:solidFill>
              </a:rPr>
              <a:t>增长</a:t>
            </a:r>
            <a:r>
              <a:rPr lang="en-US" altLang="zh-CN" sz="2400" dirty="0" smtClean="0">
                <a:solidFill>
                  <a:srgbClr val="0070C0"/>
                </a:solidFill>
              </a:rPr>
              <a:t>10.1%</a:t>
            </a:r>
            <a:r>
              <a:rPr lang="zh-CN" altLang="en-US" sz="2400" dirty="0" smtClean="0">
                <a:solidFill>
                  <a:srgbClr val="0070C0"/>
                </a:solidFill>
              </a:rPr>
              <a:t>；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冶炼制酸产量</a:t>
            </a:r>
            <a:r>
              <a:rPr lang="en-US" altLang="zh-CN" sz="2400" dirty="0" smtClean="0">
                <a:solidFill>
                  <a:srgbClr val="0070C0"/>
                </a:solidFill>
              </a:rPr>
              <a:t>3022</a:t>
            </a:r>
            <a:r>
              <a:rPr lang="zh-CN" altLang="en-US" sz="2400" dirty="0" smtClean="0">
                <a:solidFill>
                  <a:srgbClr val="0070C0"/>
                </a:solidFill>
              </a:rPr>
              <a:t>万吨，</a:t>
            </a:r>
            <a:r>
              <a:rPr lang="zh-CN" altLang="en-US" sz="2400" dirty="0">
                <a:solidFill>
                  <a:srgbClr val="0070C0"/>
                </a:solidFill>
              </a:rPr>
              <a:t>同比</a:t>
            </a:r>
            <a:r>
              <a:rPr lang="zh-CN" altLang="en-US" sz="2400" dirty="0" smtClean="0">
                <a:solidFill>
                  <a:srgbClr val="0070C0"/>
                </a:solidFill>
              </a:rPr>
              <a:t>增长</a:t>
            </a:r>
            <a:r>
              <a:rPr lang="en-US" altLang="zh-CN" sz="2400" dirty="0" smtClean="0">
                <a:solidFill>
                  <a:srgbClr val="0070C0"/>
                </a:solidFill>
              </a:rPr>
              <a:t>2.7 %</a:t>
            </a:r>
            <a:r>
              <a:rPr lang="zh-CN" altLang="en-US" sz="2400" dirty="0" smtClean="0">
                <a:solidFill>
                  <a:srgbClr val="0070C0"/>
                </a:solidFill>
              </a:rPr>
              <a:t>；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矿制酸产量 </a:t>
            </a:r>
            <a:r>
              <a:rPr lang="en-US" altLang="zh-CN" sz="2400" dirty="0" smtClean="0">
                <a:solidFill>
                  <a:srgbClr val="0070C0"/>
                </a:solidFill>
              </a:rPr>
              <a:t>2062</a:t>
            </a:r>
            <a:r>
              <a:rPr lang="zh-CN" altLang="en-US" sz="2400" dirty="0" smtClean="0">
                <a:solidFill>
                  <a:srgbClr val="0070C0"/>
                </a:solidFill>
              </a:rPr>
              <a:t>万吨，</a:t>
            </a:r>
            <a:r>
              <a:rPr lang="zh-CN" altLang="en-US" sz="2400" dirty="0">
                <a:solidFill>
                  <a:srgbClr val="0070C0"/>
                </a:solidFill>
              </a:rPr>
              <a:t>同比</a:t>
            </a:r>
            <a:r>
              <a:rPr lang="zh-CN" altLang="en-US" sz="2400" dirty="0" smtClean="0">
                <a:solidFill>
                  <a:srgbClr val="0070C0"/>
                </a:solidFill>
              </a:rPr>
              <a:t>下降</a:t>
            </a:r>
            <a:r>
              <a:rPr lang="en-US" altLang="zh-CN" sz="2400" dirty="0" smtClean="0">
                <a:solidFill>
                  <a:srgbClr val="0070C0"/>
                </a:solidFill>
              </a:rPr>
              <a:t>5.0%</a:t>
            </a:r>
            <a:r>
              <a:rPr lang="zh-CN" altLang="en-US" sz="2400" dirty="0" smtClean="0">
                <a:solidFill>
                  <a:srgbClr val="0070C0"/>
                </a:solidFill>
              </a:rPr>
              <a:t>；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</a:rPr>
              <a:t>其它原料制酸</a:t>
            </a:r>
            <a:r>
              <a:rPr lang="en-US" altLang="zh-CN" sz="2400" dirty="0" smtClean="0">
                <a:solidFill>
                  <a:srgbClr val="0070C0"/>
                </a:solidFill>
              </a:rPr>
              <a:t>142</a:t>
            </a:r>
            <a:r>
              <a:rPr lang="zh-CN" altLang="en-US" sz="2400" dirty="0" smtClean="0">
                <a:solidFill>
                  <a:srgbClr val="0070C0"/>
                </a:solidFill>
              </a:rPr>
              <a:t>万吨。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96257" name="图片 2"/>
          <p:cNvPicPr>
            <a:picLocks noChangeAspect="1" noChangeArrowheads="1"/>
          </p:cNvPicPr>
          <p:nvPr/>
        </p:nvPicPr>
        <p:blipFill>
          <a:blip r:embed="rId2" cstate="print"/>
          <a:srcRect l="25371" t="12671" r="5359" b="1694"/>
          <a:stretch>
            <a:fillRect/>
          </a:stretch>
        </p:blipFill>
        <p:spPr bwMode="auto">
          <a:xfrm>
            <a:off x="7012861" y="1822979"/>
            <a:ext cx="4672661" cy="362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60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3200" dirty="0" smtClean="0">
                <a:solidFill>
                  <a:srgbClr val="0070C0"/>
                </a:solidFill>
              </a:rPr>
              <a:t>各原料制酸产量的增速不一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 bwMode="auto">
          <a:xfrm>
            <a:off x="857955" y="905760"/>
            <a:ext cx="9618134" cy="20259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“十二五”期间，硫酸产量的年均增长率从“十一五”期间的</a:t>
            </a:r>
            <a:r>
              <a:rPr lang="en-US" altLang="zh-CN" sz="1600" dirty="0" smtClean="0">
                <a:solidFill>
                  <a:srgbClr val="0070C0"/>
                </a:solidFill>
              </a:rPr>
              <a:t>8.7%</a:t>
            </a:r>
            <a:r>
              <a:rPr lang="zh-CN" altLang="en-US" sz="1600" dirty="0" smtClean="0">
                <a:solidFill>
                  <a:srgbClr val="0070C0"/>
                </a:solidFill>
              </a:rPr>
              <a:t>下降至</a:t>
            </a:r>
            <a:r>
              <a:rPr lang="en-US" altLang="zh-CN" sz="1600" dirty="0" smtClean="0">
                <a:solidFill>
                  <a:srgbClr val="0070C0"/>
                </a:solidFill>
              </a:rPr>
              <a:t>4.9%</a:t>
            </a:r>
            <a:r>
              <a:rPr lang="zh-CN" altLang="en-US" sz="1600" dirty="0" smtClean="0">
                <a:solidFill>
                  <a:srgbClr val="0070C0"/>
                </a:solidFill>
              </a:rPr>
              <a:t>，降幅明显；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硫磺制酸产量增长平稳，年均增长率</a:t>
            </a:r>
            <a:r>
              <a:rPr lang="en-US" altLang="zh-CN" sz="1600" dirty="0" smtClean="0">
                <a:solidFill>
                  <a:srgbClr val="0070C0"/>
                </a:solidFill>
              </a:rPr>
              <a:t>3.7%</a:t>
            </a:r>
            <a:r>
              <a:rPr lang="zh-CN" altLang="en-US" sz="1600" dirty="0" smtClean="0">
                <a:solidFill>
                  <a:srgbClr val="0070C0"/>
                </a:solidFill>
              </a:rPr>
              <a:t>，较“十一五”下降</a:t>
            </a:r>
            <a:r>
              <a:rPr lang="en-US" altLang="zh-CN" sz="1600" dirty="0" smtClean="0">
                <a:solidFill>
                  <a:srgbClr val="0070C0"/>
                </a:solidFill>
              </a:rPr>
              <a:t>6.5</a:t>
            </a:r>
            <a:r>
              <a:rPr lang="zh-CN" altLang="en-US" sz="1600" dirty="0" smtClean="0">
                <a:solidFill>
                  <a:srgbClr val="0070C0"/>
                </a:solidFill>
              </a:rPr>
              <a:t>个百分点；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冶炼烟气制酸产量继续高速增长，年均增长率</a:t>
            </a:r>
            <a:r>
              <a:rPr lang="en-US" altLang="zh-CN" sz="1600" dirty="0" smtClean="0">
                <a:solidFill>
                  <a:srgbClr val="0070C0"/>
                </a:solidFill>
              </a:rPr>
              <a:t>9.1%</a:t>
            </a:r>
            <a:r>
              <a:rPr lang="zh-CN" altLang="en-US" sz="1600" dirty="0" smtClean="0">
                <a:solidFill>
                  <a:srgbClr val="0070C0"/>
                </a:solidFill>
              </a:rPr>
              <a:t>，较“十一五”下降</a:t>
            </a:r>
            <a:r>
              <a:rPr lang="en-US" altLang="zh-CN" sz="1600" dirty="0" smtClean="0">
                <a:solidFill>
                  <a:srgbClr val="0070C0"/>
                </a:solidFill>
              </a:rPr>
              <a:t>4.3</a:t>
            </a:r>
            <a:r>
              <a:rPr lang="zh-CN" altLang="en-US" sz="1600" dirty="0" smtClean="0">
                <a:solidFill>
                  <a:srgbClr val="0070C0"/>
                </a:solidFill>
              </a:rPr>
              <a:t>个百分点；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硫铁矿制酸产量变化不大，年均增长率</a:t>
            </a:r>
            <a:r>
              <a:rPr lang="en-US" altLang="zh-CN" sz="1600" dirty="0" smtClean="0">
                <a:solidFill>
                  <a:srgbClr val="0070C0"/>
                </a:solidFill>
              </a:rPr>
              <a:t>1.2%</a:t>
            </a:r>
            <a:r>
              <a:rPr lang="zh-CN" altLang="en-US" sz="1600" dirty="0" smtClean="0">
                <a:solidFill>
                  <a:srgbClr val="0070C0"/>
                </a:solidFill>
              </a:rPr>
              <a:t>，较“十一五”下降</a:t>
            </a:r>
            <a:r>
              <a:rPr lang="en-US" altLang="zh-CN" sz="1600" dirty="0" smtClean="0">
                <a:solidFill>
                  <a:srgbClr val="0070C0"/>
                </a:solidFill>
              </a:rPr>
              <a:t>1.6</a:t>
            </a:r>
            <a:r>
              <a:rPr lang="zh-CN" altLang="en-US" sz="1600" dirty="0" smtClean="0">
                <a:solidFill>
                  <a:srgbClr val="0070C0"/>
                </a:solidFill>
              </a:rPr>
              <a:t>个百分点。</a:t>
            </a:r>
          </a:p>
          <a:p>
            <a:pPr>
              <a:lnSpc>
                <a:spcPct val="150000"/>
              </a:lnSpc>
            </a:pPr>
            <a:endParaRPr lang="zh-CN" altLang="zh-CN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95233" name="图片 4"/>
          <p:cNvPicPr>
            <a:picLocks noChangeAspect="1" noChangeArrowheads="1"/>
          </p:cNvPicPr>
          <p:nvPr/>
        </p:nvPicPr>
        <p:blipFill>
          <a:blip r:embed="rId2" cstate="print"/>
          <a:srcRect l="1320" t="10466" r="1863" b="5045"/>
          <a:stretch>
            <a:fillRect/>
          </a:stretch>
        </p:blipFill>
        <p:spPr bwMode="auto">
          <a:xfrm>
            <a:off x="1541246" y="2828414"/>
            <a:ext cx="7980092" cy="38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 bwMode="auto">
          <a:xfrm>
            <a:off x="698924" y="648654"/>
            <a:ext cx="10515600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3600" b="1" dirty="0" smtClean="0">
                <a:solidFill>
                  <a:srgbClr val="0070C0"/>
                </a:solidFill>
              </a:rPr>
              <a:t>硫酸产量分布</a:t>
            </a:r>
            <a:r>
              <a:rPr lang="en-US" altLang="zh-CN" sz="2800" dirty="0" smtClean="0">
                <a:solidFill>
                  <a:srgbClr val="0070C0"/>
                </a:solidFill>
              </a:rPr>
              <a:t/>
            </a:r>
            <a:br>
              <a:rPr lang="en-US" altLang="zh-CN" sz="2800" dirty="0" smtClean="0">
                <a:solidFill>
                  <a:srgbClr val="0070C0"/>
                </a:solidFill>
              </a:rPr>
            </a:br>
            <a:endParaRPr lang="zh-CN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4339" name="矩形 2"/>
          <p:cNvSpPr>
            <a:spLocks noChangeArrowheads="1"/>
          </p:cNvSpPr>
          <p:nvPr/>
        </p:nvSpPr>
        <p:spPr bwMode="auto">
          <a:xfrm>
            <a:off x="349956" y="1521300"/>
            <a:ext cx="66979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硫酸产业布局集中在磷复肥产地和华东地区；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湖北、贵州地区数套装置的投产，使云、贵、川、鄂四个产磷省的硫酸产量上升至</a:t>
            </a:r>
            <a:r>
              <a:rPr lang="en-US" altLang="zh-CN" sz="2000" dirty="0" smtClean="0">
                <a:solidFill>
                  <a:srgbClr val="0070C0"/>
                </a:solidFill>
              </a:rPr>
              <a:t>4240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万吨，同比增长</a:t>
            </a:r>
            <a:r>
              <a:rPr lang="en-US" altLang="zh-CN" sz="2000" dirty="0" smtClean="0">
                <a:solidFill>
                  <a:srgbClr val="0070C0"/>
                </a:solidFill>
              </a:rPr>
              <a:t>10.1%</a:t>
            </a:r>
            <a:r>
              <a:rPr lang="zh-CN" altLang="en-US" sz="2000" dirty="0" smtClean="0">
                <a:solidFill>
                  <a:srgbClr val="0070C0"/>
                </a:solidFill>
              </a:rPr>
              <a:t>，占全国总产量的</a:t>
            </a:r>
            <a:r>
              <a:rPr lang="en-US" altLang="zh-CN" sz="2000" dirty="0" smtClean="0">
                <a:solidFill>
                  <a:srgbClr val="0070C0"/>
                </a:solidFill>
              </a:rPr>
              <a:t>43.8%</a:t>
            </a:r>
            <a:r>
              <a:rPr lang="zh-CN" altLang="en-US" sz="2000" dirty="0" smtClean="0">
                <a:solidFill>
                  <a:srgbClr val="0070C0"/>
                </a:solidFill>
              </a:rPr>
              <a:t>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工业发达地区的华东产量</a:t>
            </a:r>
            <a:r>
              <a:rPr lang="en-US" altLang="zh-CN" sz="2000" dirty="0" smtClean="0">
                <a:solidFill>
                  <a:srgbClr val="0070C0"/>
                </a:solidFill>
              </a:rPr>
              <a:t>2626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万吨，占总产量</a:t>
            </a:r>
            <a:r>
              <a:rPr lang="en-US" altLang="zh-CN" sz="2000" dirty="0" smtClean="0">
                <a:solidFill>
                  <a:srgbClr val="0070C0"/>
                </a:solidFill>
              </a:rPr>
              <a:t>27.1%</a:t>
            </a:r>
            <a:r>
              <a:rPr lang="zh-CN" altLang="en-US" sz="2000" dirty="0" smtClean="0">
                <a:solidFill>
                  <a:srgbClr val="0070C0"/>
                </a:solidFill>
              </a:rPr>
              <a:t>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西北地区产量也增加，而华南重庆地区以及东北和华北地区的产量则出现了下滑。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513" y="1988359"/>
            <a:ext cx="4401732" cy="36405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 bwMode="auto">
          <a:xfrm>
            <a:off x="698924" y="648654"/>
            <a:ext cx="10515600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3600" b="1" dirty="0" smtClean="0">
                <a:solidFill>
                  <a:srgbClr val="0070C0"/>
                </a:solidFill>
              </a:rPr>
              <a:t>硫磺制酸产量分布</a:t>
            </a:r>
            <a:r>
              <a:rPr lang="en-US" altLang="zh-CN" sz="2800" dirty="0" smtClean="0">
                <a:solidFill>
                  <a:srgbClr val="0070C0"/>
                </a:solidFill>
              </a:rPr>
              <a:t/>
            </a:r>
            <a:br>
              <a:rPr lang="en-US" altLang="zh-CN" sz="2800" dirty="0" smtClean="0">
                <a:solidFill>
                  <a:srgbClr val="0070C0"/>
                </a:solidFill>
              </a:rPr>
            </a:br>
            <a:endParaRPr lang="zh-CN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4339" name="矩形 2"/>
          <p:cNvSpPr>
            <a:spLocks noChangeArrowheads="1"/>
          </p:cNvSpPr>
          <p:nvPr/>
        </p:nvSpPr>
        <p:spPr bwMode="auto">
          <a:xfrm>
            <a:off x="270934" y="1521300"/>
            <a:ext cx="6908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从硫磺制酸的布局来看，需求量较大的产磷四省和华东地区所占比重增大，而三北地区和华南地区的占比下降。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70C0"/>
                </a:solidFill>
              </a:rPr>
              <a:t>2015</a:t>
            </a:r>
            <a:r>
              <a:rPr lang="zh-CN" altLang="en-US" sz="2000" dirty="0" smtClean="0">
                <a:solidFill>
                  <a:srgbClr val="0070C0"/>
                </a:solidFill>
              </a:rPr>
              <a:t>年，产磷四省硫磺制酸产量总计</a:t>
            </a:r>
            <a:r>
              <a:rPr lang="en-US" altLang="zh-CN" sz="2000" dirty="0" smtClean="0">
                <a:solidFill>
                  <a:srgbClr val="0070C0"/>
                </a:solidFill>
              </a:rPr>
              <a:t>3015.3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万吨，同比增长</a:t>
            </a:r>
            <a:r>
              <a:rPr lang="en-US" altLang="zh-CN" sz="2000" dirty="0" smtClean="0">
                <a:solidFill>
                  <a:srgbClr val="0070C0"/>
                </a:solidFill>
              </a:rPr>
              <a:t>12.5%</a:t>
            </a:r>
            <a:r>
              <a:rPr lang="zh-CN" altLang="en-US" sz="2000" dirty="0" smtClean="0">
                <a:solidFill>
                  <a:srgbClr val="0070C0"/>
                </a:solidFill>
              </a:rPr>
              <a:t>，占全国硫磺制酸总量的</a:t>
            </a:r>
            <a:r>
              <a:rPr lang="en-US" altLang="zh-CN" sz="2000" dirty="0" smtClean="0">
                <a:solidFill>
                  <a:srgbClr val="0070C0"/>
                </a:solidFill>
              </a:rPr>
              <a:t>67.8%</a:t>
            </a:r>
            <a:r>
              <a:rPr lang="zh-CN" altLang="en-US" sz="2000" dirty="0" smtClean="0">
                <a:solidFill>
                  <a:srgbClr val="0070C0"/>
                </a:solidFill>
              </a:rPr>
              <a:t>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华东地区硫磺制酸产量总计</a:t>
            </a:r>
            <a:r>
              <a:rPr lang="en-US" altLang="zh-CN" sz="2000" dirty="0" smtClean="0">
                <a:solidFill>
                  <a:srgbClr val="0070C0"/>
                </a:solidFill>
              </a:rPr>
              <a:t>1028.5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万吨，同比上升</a:t>
            </a:r>
            <a:r>
              <a:rPr lang="en-US" altLang="zh-CN" sz="2000" dirty="0" smtClean="0">
                <a:solidFill>
                  <a:srgbClr val="0070C0"/>
                </a:solidFill>
              </a:rPr>
              <a:t>32.4%</a:t>
            </a:r>
            <a:r>
              <a:rPr lang="zh-CN" altLang="en-US" sz="2000" dirty="0" smtClean="0">
                <a:solidFill>
                  <a:srgbClr val="0070C0"/>
                </a:solidFill>
              </a:rPr>
              <a:t>，占全国硫磺制酸总量的</a:t>
            </a:r>
            <a:r>
              <a:rPr lang="en-US" altLang="zh-CN" sz="2000" dirty="0" smtClean="0">
                <a:solidFill>
                  <a:srgbClr val="0070C0"/>
                </a:solidFill>
              </a:rPr>
              <a:t>23.1%</a:t>
            </a:r>
            <a:r>
              <a:rPr lang="zh-CN" altLang="en-US" sz="2000" dirty="0" smtClean="0">
                <a:solidFill>
                  <a:srgbClr val="0070C0"/>
                </a:solidFill>
              </a:rPr>
              <a:t>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上述两地区磺酸产量占全国磺酸总量的</a:t>
            </a:r>
            <a:r>
              <a:rPr lang="en-US" altLang="zh-CN" sz="2000" dirty="0" smtClean="0">
                <a:solidFill>
                  <a:srgbClr val="0070C0"/>
                </a:solidFill>
              </a:rPr>
              <a:t>90.9%</a:t>
            </a:r>
            <a:r>
              <a:rPr lang="zh-CN" altLang="en-US" sz="2000" dirty="0" smtClean="0">
                <a:solidFill>
                  <a:srgbClr val="0070C0"/>
                </a:solidFill>
              </a:rPr>
              <a:t>。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549" y="1823332"/>
            <a:ext cx="4443458" cy="3674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 bwMode="auto">
          <a:xfrm>
            <a:off x="698924" y="648654"/>
            <a:ext cx="10515600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3600" b="1" dirty="0" smtClean="0">
                <a:solidFill>
                  <a:srgbClr val="0070C0"/>
                </a:solidFill>
              </a:rPr>
              <a:t>冶炼酸产量分布</a:t>
            </a:r>
            <a:r>
              <a:rPr lang="en-US" altLang="zh-CN" sz="2800" dirty="0" smtClean="0">
                <a:solidFill>
                  <a:srgbClr val="0070C0"/>
                </a:solidFill>
              </a:rPr>
              <a:t/>
            </a:r>
            <a:br>
              <a:rPr lang="en-US" altLang="zh-CN" sz="2800" dirty="0" smtClean="0">
                <a:solidFill>
                  <a:srgbClr val="0070C0"/>
                </a:solidFill>
              </a:rPr>
            </a:br>
            <a:endParaRPr lang="zh-CN" alt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4339" name="矩形 2"/>
          <p:cNvSpPr>
            <a:spLocks noChangeArrowheads="1"/>
          </p:cNvSpPr>
          <p:nvPr/>
        </p:nvSpPr>
        <p:spPr bwMode="auto">
          <a:xfrm>
            <a:off x="383823" y="1225689"/>
            <a:ext cx="66979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我国冶炼酸产业主要分布在有色金属矿产区，冶炼酸主产区大致可分为三块，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一是山东、河南、安徽、江西、湖北、湖南中部地区，该地区</a:t>
            </a:r>
            <a:r>
              <a:rPr lang="en-US" altLang="zh-CN" sz="2000" dirty="0" smtClean="0">
                <a:solidFill>
                  <a:srgbClr val="0070C0"/>
                </a:solidFill>
              </a:rPr>
              <a:t>2015</a:t>
            </a:r>
            <a:r>
              <a:rPr lang="zh-CN" altLang="en-US" sz="2000" dirty="0" smtClean="0">
                <a:solidFill>
                  <a:srgbClr val="0070C0"/>
                </a:solidFill>
              </a:rPr>
              <a:t>年冶炼酸合计产量</a:t>
            </a:r>
            <a:r>
              <a:rPr lang="en-US" altLang="zh-CN" sz="2000" dirty="0" smtClean="0">
                <a:solidFill>
                  <a:srgbClr val="0070C0"/>
                </a:solidFill>
              </a:rPr>
              <a:t>1413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万吨，占冶炼酸总产量的</a:t>
            </a:r>
            <a:r>
              <a:rPr lang="en-US" altLang="zh-CN" sz="2000" dirty="0" smtClean="0">
                <a:solidFill>
                  <a:srgbClr val="0070C0"/>
                </a:solidFill>
              </a:rPr>
              <a:t>46.8%</a:t>
            </a:r>
            <a:r>
              <a:rPr lang="zh-CN" altLang="en-US" sz="2000" dirty="0" smtClean="0">
                <a:solidFill>
                  <a:srgbClr val="0070C0"/>
                </a:solidFill>
              </a:rPr>
              <a:t>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二是甘肃、内蒙地区，该地区</a:t>
            </a:r>
            <a:r>
              <a:rPr lang="en-US" altLang="zh-CN" sz="2000" dirty="0" smtClean="0">
                <a:solidFill>
                  <a:srgbClr val="0070C0"/>
                </a:solidFill>
              </a:rPr>
              <a:t>2015</a:t>
            </a:r>
            <a:r>
              <a:rPr lang="zh-CN" altLang="en-US" sz="2000" dirty="0" smtClean="0">
                <a:solidFill>
                  <a:srgbClr val="0070C0"/>
                </a:solidFill>
              </a:rPr>
              <a:t>年冶炼酸合计产量</a:t>
            </a:r>
            <a:r>
              <a:rPr lang="en-US" altLang="zh-CN" sz="2000" dirty="0" smtClean="0">
                <a:solidFill>
                  <a:srgbClr val="0070C0"/>
                </a:solidFill>
              </a:rPr>
              <a:t>530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万吨，占冶炼酸总产量的</a:t>
            </a:r>
            <a:r>
              <a:rPr lang="en-US" altLang="zh-CN" sz="2000" dirty="0" smtClean="0">
                <a:solidFill>
                  <a:srgbClr val="0070C0"/>
                </a:solidFill>
              </a:rPr>
              <a:t>17.5%</a:t>
            </a:r>
            <a:r>
              <a:rPr lang="zh-CN" altLang="en-US" sz="2000" dirty="0" smtClean="0">
                <a:solidFill>
                  <a:srgbClr val="0070C0"/>
                </a:solidFill>
              </a:rPr>
              <a:t>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70C0"/>
                </a:solidFill>
              </a:rPr>
              <a:t>三是云南、广西地区，该地区</a:t>
            </a:r>
            <a:r>
              <a:rPr lang="en-US" altLang="zh-CN" sz="2000" dirty="0" smtClean="0">
                <a:solidFill>
                  <a:srgbClr val="0070C0"/>
                </a:solidFill>
              </a:rPr>
              <a:t>2015</a:t>
            </a:r>
            <a:r>
              <a:rPr lang="zh-CN" altLang="en-US" sz="2000" dirty="0" smtClean="0">
                <a:solidFill>
                  <a:srgbClr val="0070C0"/>
                </a:solidFill>
              </a:rPr>
              <a:t>年冶炼酸合计产量</a:t>
            </a:r>
            <a:r>
              <a:rPr lang="en-US" altLang="zh-CN" sz="2000" dirty="0" smtClean="0">
                <a:solidFill>
                  <a:srgbClr val="0070C0"/>
                </a:solidFill>
              </a:rPr>
              <a:t>530</a:t>
            </a:r>
            <a:r>
              <a:rPr lang="zh-CN" altLang="en-US" sz="2000" dirty="0" smtClean="0">
                <a:solidFill>
                  <a:srgbClr val="0070C0"/>
                </a:solidFill>
              </a:rPr>
              <a:t>万吨，占冶炼酸总产量的</a:t>
            </a:r>
            <a:r>
              <a:rPr lang="en-US" altLang="zh-CN" sz="2000" dirty="0" smtClean="0">
                <a:solidFill>
                  <a:srgbClr val="0070C0"/>
                </a:solidFill>
              </a:rPr>
              <a:t>17.5%</a:t>
            </a:r>
            <a:r>
              <a:rPr lang="zh-CN" altLang="en-US" sz="2000" dirty="0" smtClean="0">
                <a:solidFill>
                  <a:srgbClr val="0070C0"/>
                </a:solidFill>
              </a:rPr>
              <a:t>。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747" y="1936221"/>
            <a:ext cx="4627386" cy="38241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7699</TotalTime>
  <Words>4162</Words>
  <Application>Microsoft Office PowerPoint</Application>
  <PresentationFormat>自定义</PresentationFormat>
  <Paragraphs>335</Paragraphs>
  <Slides>44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6" baseType="lpstr">
      <vt:lpstr>Office 主题</vt:lpstr>
      <vt:lpstr>Photo Editor 照片</vt:lpstr>
      <vt:lpstr> 2015年硫酸行业现状 及硫酸协会工作 </vt:lpstr>
      <vt:lpstr>主题 </vt:lpstr>
      <vt:lpstr>幻灯片 3</vt:lpstr>
      <vt:lpstr>一、硫酸产量增速放缓</vt:lpstr>
      <vt:lpstr>硫酸产量的增长以硫磺制酸、冶炼制酸为主 </vt:lpstr>
      <vt:lpstr>各原料制酸产量的增速不一</vt:lpstr>
      <vt:lpstr>硫酸产量分布 </vt:lpstr>
      <vt:lpstr>硫磺制酸产量分布 </vt:lpstr>
      <vt:lpstr>冶炼酸产量分布 </vt:lpstr>
      <vt:lpstr>硫铁矿制酸产量分布 </vt:lpstr>
      <vt:lpstr>2015年产量前五名省份</vt:lpstr>
      <vt:lpstr>硫酸产量企业排名</vt:lpstr>
      <vt:lpstr>硫酸进出口情况</vt:lpstr>
      <vt:lpstr>进口酸流向</vt:lpstr>
      <vt:lpstr>硫酸消费</vt:lpstr>
      <vt:lpstr>化肥用酸</vt:lpstr>
      <vt:lpstr>工业用酸</vt:lpstr>
      <vt:lpstr>硫酸市场</vt:lpstr>
      <vt:lpstr>硫磺产量</vt:lpstr>
      <vt:lpstr>硫磺进口</vt:lpstr>
      <vt:lpstr>硫磺进口来源</vt:lpstr>
      <vt:lpstr>硫磺消费</vt:lpstr>
      <vt:lpstr>硫铁矿</vt:lpstr>
      <vt:lpstr>硫资源</vt:lpstr>
      <vt:lpstr>硫资源结构</vt:lpstr>
      <vt:lpstr>磷肥行业运行简况</vt:lpstr>
      <vt:lpstr>磷复肥出口拉动产量增长</vt:lpstr>
      <vt:lpstr>其他耗酸行业运行情况</vt:lpstr>
      <vt:lpstr>幻灯片 29</vt:lpstr>
      <vt:lpstr>发展目标</vt:lpstr>
      <vt:lpstr>政策建议</vt:lpstr>
      <vt:lpstr>政策建议</vt:lpstr>
      <vt:lpstr>幻灯片 33</vt:lpstr>
      <vt:lpstr>《易制毒化学品管理条例》的修订</vt:lpstr>
      <vt:lpstr> </vt:lpstr>
      <vt:lpstr>幻灯片 36</vt:lpstr>
      <vt:lpstr>《工业硫酸取水标准》</vt:lpstr>
      <vt:lpstr>新建和改扩建硫酸生产企业取水定额指标</vt:lpstr>
      <vt:lpstr>幻灯片 39</vt:lpstr>
      <vt:lpstr>《工业硫酸》标准的修订</vt:lpstr>
      <vt:lpstr>完善硫酸产量信息上报体系</vt:lpstr>
      <vt:lpstr>组织起草《硫酸清洁生产评价指标体系》</vt:lpstr>
      <vt:lpstr>幻灯片 43</vt:lpstr>
      <vt:lpstr>幻灯片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 qi</dc:creator>
  <cp:lastModifiedBy>User</cp:lastModifiedBy>
  <cp:revision>235</cp:revision>
  <dcterms:created xsi:type="dcterms:W3CDTF">2015-01-29T07:41:22Z</dcterms:created>
  <dcterms:modified xsi:type="dcterms:W3CDTF">2016-04-24T16:56:56Z</dcterms:modified>
</cp:coreProperties>
</file>