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6"/>
  </p:notesMasterIdLst>
  <p:sldIdLst>
    <p:sldId id="256" r:id="rId2"/>
    <p:sldId id="311" r:id="rId3"/>
    <p:sldId id="353" r:id="rId4"/>
    <p:sldId id="364" r:id="rId5"/>
    <p:sldId id="363" r:id="rId6"/>
    <p:sldId id="354" r:id="rId7"/>
    <p:sldId id="357" r:id="rId8"/>
    <p:sldId id="349" r:id="rId9"/>
    <p:sldId id="350" r:id="rId10"/>
    <p:sldId id="365" r:id="rId11"/>
    <p:sldId id="360" r:id="rId12"/>
    <p:sldId id="358" r:id="rId13"/>
    <p:sldId id="355" r:id="rId14"/>
    <p:sldId id="366" r:id="rId15"/>
    <p:sldId id="368" r:id="rId16"/>
    <p:sldId id="356" r:id="rId17"/>
    <p:sldId id="359" r:id="rId18"/>
    <p:sldId id="316" r:id="rId19"/>
    <p:sldId id="279" r:id="rId20"/>
    <p:sldId id="278" r:id="rId21"/>
    <p:sldId id="304" r:id="rId22"/>
    <p:sldId id="369" r:id="rId23"/>
    <p:sldId id="371" r:id="rId24"/>
    <p:sldId id="263"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9BD5"/>
    <a:srgbClr val="FA6B27"/>
    <a:srgbClr val="D4F1F8"/>
    <a:srgbClr val="FABF4B"/>
    <a:srgbClr val="94422C"/>
    <a:srgbClr val="F49C08"/>
    <a:srgbClr val="EA7717"/>
    <a:srgbClr val="D64E27"/>
    <a:srgbClr val="A5441D"/>
    <a:srgbClr val="D051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浅色样式 3 - 强调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8B1032C-EA38-4F05-BA0D-38AFFFC7BED3}" styleName="浅色样式 3 - 强调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DA37D80-6434-44D0-A028-1B22A696006F}" styleName="浅色样式 3 - 强调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74" autoAdjust="0"/>
    <p:restoredTop sz="94414" autoAdjust="0"/>
  </p:normalViewPr>
  <p:slideViewPr>
    <p:cSldViewPr snapToGrid="0">
      <p:cViewPr varScale="1">
        <p:scale>
          <a:sx n="73" d="100"/>
          <a:sy n="73" d="100"/>
        </p:scale>
        <p:origin x="414"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E:\7_&#35268;&#21010;\2015\&#35268;&#21010;&#25968;&#25454;.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7038955656858834E-2"/>
          <c:y val="3.5555555555555611E-2"/>
          <c:w val="0.90348736013260322"/>
          <c:h val="0.95368110236220471"/>
        </c:manualLayout>
      </c:layout>
      <c:pieChart>
        <c:varyColors val="1"/>
        <c:ser>
          <c:idx val="1"/>
          <c:order val="1"/>
          <c:dPt>
            <c:idx val="0"/>
            <c:bubble3D val="0"/>
            <c:spPr>
              <a:solidFill>
                <a:schemeClr val="accent1"/>
              </a:solidFill>
              <a:ln>
                <a:noFill/>
              </a:ln>
              <a:effectLst/>
            </c:spPr>
            <c:extLst>
              <c:ext xmlns:c16="http://schemas.microsoft.com/office/drawing/2014/chart" uri="{C3380CC4-5D6E-409C-BE32-E72D297353CC}">
                <c16:uniqueId val="{00000001-BEE8-45C1-9E43-68BD6ABDCE0A}"/>
              </c:ext>
            </c:extLst>
          </c:dPt>
          <c:dPt>
            <c:idx val="1"/>
            <c:bubble3D val="0"/>
            <c:spPr>
              <a:solidFill>
                <a:schemeClr val="accent2"/>
              </a:solidFill>
              <a:ln>
                <a:noFill/>
              </a:ln>
              <a:effectLst/>
            </c:spPr>
            <c:extLst>
              <c:ext xmlns:c16="http://schemas.microsoft.com/office/drawing/2014/chart" uri="{C3380CC4-5D6E-409C-BE32-E72D297353CC}">
                <c16:uniqueId val="{00000003-BEE8-45C1-9E43-68BD6ABDCE0A}"/>
              </c:ext>
            </c:extLst>
          </c:dPt>
          <c:dPt>
            <c:idx val="2"/>
            <c:bubble3D val="0"/>
            <c:spPr>
              <a:solidFill>
                <a:schemeClr val="accent3"/>
              </a:solidFill>
              <a:ln>
                <a:noFill/>
              </a:ln>
              <a:effectLst/>
            </c:spPr>
            <c:extLst>
              <c:ext xmlns:c16="http://schemas.microsoft.com/office/drawing/2014/chart" uri="{C3380CC4-5D6E-409C-BE32-E72D297353CC}">
                <c16:uniqueId val="{00000005-BEE8-45C1-9E43-68BD6ABDCE0A}"/>
              </c:ext>
            </c:extLst>
          </c:dPt>
          <c:dPt>
            <c:idx val="3"/>
            <c:bubble3D val="0"/>
            <c:spPr>
              <a:solidFill>
                <a:schemeClr val="accent4"/>
              </a:solidFill>
              <a:ln>
                <a:noFill/>
              </a:ln>
              <a:effectLst/>
            </c:spPr>
            <c:extLst>
              <c:ext xmlns:c16="http://schemas.microsoft.com/office/drawing/2014/chart" uri="{C3380CC4-5D6E-409C-BE32-E72D297353CC}">
                <c16:uniqueId val="{00000007-BEE8-45C1-9E43-68BD6ABDCE0A}"/>
              </c:ext>
            </c:extLst>
          </c:dPt>
          <c:cat>
            <c:strRef>
              <c:f>Sheet3!$A$1:$A$4</c:f>
              <c:strCache>
                <c:ptCount val="4"/>
                <c:pt idx="0">
                  <c:v>盐湖</c:v>
                </c:pt>
                <c:pt idx="1">
                  <c:v>国投</c:v>
                </c:pt>
                <c:pt idx="2">
                  <c:v>藏格</c:v>
                </c:pt>
                <c:pt idx="3">
                  <c:v>其它小钾</c:v>
                </c:pt>
              </c:strCache>
            </c:strRef>
          </c:cat>
          <c:val>
            <c:numRef>
              <c:f>Sheet3!$C$1:$C$4</c:f>
              <c:numCache>
                <c:formatCode>0.0%</c:formatCode>
                <c:ptCount val="4"/>
                <c:pt idx="0">
                  <c:v>0.54054054054054068</c:v>
                </c:pt>
                <c:pt idx="1">
                  <c:v>0.17297297297297298</c:v>
                </c:pt>
                <c:pt idx="2">
                  <c:v>0.16216216216216425</c:v>
                </c:pt>
                <c:pt idx="3">
                  <c:v>0.12432432432432433</c:v>
                </c:pt>
              </c:numCache>
            </c:numRef>
          </c:val>
          <c:extLst>
            <c:ext xmlns:c16="http://schemas.microsoft.com/office/drawing/2014/chart" uri="{C3380CC4-5D6E-409C-BE32-E72D297353CC}">
              <c16:uniqueId val="{00000000-290E-49DF-883F-018F86BD01CC}"/>
            </c:ext>
          </c:extLst>
        </c:ser>
        <c:dLbls>
          <c:showLegendKey val="0"/>
          <c:showVal val="0"/>
          <c:showCatName val="0"/>
          <c:showSerName val="0"/>
          <c:showPercent val="0"/>
          <c:showBubbleSize val="0"/>
          <c:showLeaderLines val="1"/>
        </c:dLbls>
        <c:firstSliceAng val="0"/>
      </c:pieChart>
      <c:pieChart>
        <c:varyColors val="1"/>
        <c:ser>
          <c:idx val="0"/>
          <c:order val="0"/>
          <c:explosion val="1"/>
          <c:dPt>
            <c:idx val="0"/>
            <c:bubble3D val="0"/>
            <c:spPr>
              <a:solidFill>
                <a:schemeClr val="accent1"/>
              </a:solidFill>
              <a:ln>
                <a:noFill/>
              </a:ln>
              <a:effectLst/>
            </c:spPr>
            <c:extLst>
              <c:ext xmlns:c16="http://schemas.microsoft.com/office/drawing/2014/chart" uri="{C3380CC4-5D6E-409C-BE32-E72D297353CC}">
                <c16:uniqueId val="{00000001-290E-49DF-883F-018F86BD01CC}"/>
              </c:ext>
            </c:extLst>
          </c:dPt>
          <c:dPt>
            <c:idx val="1"/>
            <c:bubble3D val="0"/>
            <c:spPr>
              <a:solidFill>
                <a:schemeClr val="accent2"/>
              </a:solidFill>
              <a:ln>
                <a:noFill/>
              </a:ln>
              <a:effectLst/>
            </c:spPr>
            <c:extLst>
              <c:ext xmlns:c16="http://schemas.microsoft.com/office/drawing/2014/chart" uri="{C3380CC4-5D6E-409C-BE32-E72D297353CC}">
                <c16:uniqueId val="{00000002-290E-49DF-883F-018F86BD01CC}"/>
              </c:ext>
            </c:extLst>
          </c:dPt>
          <c:dPt>
            <c:idx val="2"/>
            <c:bubble3D val="0"/>
            <c:spPr>
              <a:solidFill>
                <a:schemeClr val="accent3"/>
              </a:solidFill>
              <a:ln>
                <a:noFill/>
              </a:ln>
              <a:effectLst/>
            </c:spPr>
            <c:extLst>
              <c:ext xmlns:c16="http://schemas.microsoft.com/office/drawing/2014/chart" uri="{C3380CC4-5D6E-409C-BE32-E72D297353CC}">
                <c16:uniqueId val="{00000003-290E-49DF-883F-018F86BD01CC}"/>
              </c:ext>
            </c:extLst>
          </c:dPt>
          <c:dPt>
            <c:idx val="3"/>
            <c:bubble3D val="0"/>
            <c:spPr>
              <a:solidFill>
                <a:schemeClr val="accent4"/>
              </a:solidFill>
              <a:ln>
                <a:noFill/>
              </a:ln>
              <a:effectLst/>
            </c:spPr>
            <c:extLst>
              <c:ext xmlns:c16="http://schemas.microsoft.com/office/drawing/2014/chart" uri="{C3380CC4-5D6E-409C-BE32-E72D297353CC}">
                <c16:uniqueId val="{00000004-290E-49DF-883F-018F86BD01CC}"/>
              </c:ext>
            </c:extLst>
          </c:dPt>
          <c:dLbls>
            <c:dLbl>
              <c:idx val="0"/>
              <c:layout/>
              <c:tx>
                <c:rich>
                  <a:bodyPr/>
                  <a:lstStyle/>
                  <a:p>
                    <a:r>
                      <a:rPr lang="zh-CN" altLang="en-US" dirty="0"/>
                      <a:t>盐湖
</a:t>
                    </a:r>
                    <a:r>
                      <a:rPr lang="en-US" altLang="zh-CN" dirty="0" smtClean="0"/>
                      <a:t>500</a:t>
                    </a:r>
                    <a:r>
                      <a:rPr lang="zh-CN" altLang="en-US" dirty="0"/>
                      <a:t>万吨
</a:t>
                    </a:r>
                    <a:r>
                      <a:rPr lang="en-US" altLang="zh-CN" dirty="0"/>
                      <a:t>54%</a:t>
                    </a:r>
                  </a:p>
                </c:rich>
              </c:tx>
              <c:dLblPos val="bestFit"/>
              <c:showLegendKey val="0"/>
              <c:showVal val="1"/>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1-290E-49DF-883F-018F86BD01CC}"/>
                </c:ext>
              </c:extLst>
            </c:dLbl>
            <c:dLbl>
              <c:idx val="1"/>
              <c:layout/>
              <c:tx>
                <c:rich>
                  <a:bodyPr/>
                  <a:lstStyle/>
                  <a:p>
                    <a:r>
                      <a:rPr lang="zh-CN" altLang="en-US" dirty="0"/>
                      <a:t>国投
</a:t>
                    </a:r>
                    <a:r>
                      <a:rPr lang="en-US" altLang="zh-CN" dirty="0" smtClean="0"/>
                      <a:t>160</a:t>
                    </a:r>
                    <a:r>
                      <a:rPr lang="zh-CN" altLang="en-US" dirty="0"/>
                      <a:t>万吨
</a:t>
                    </a:r>
                    <a:r>
                      <a:rPr lang="en-US" altLang="zh-CN" dirty="0"/>
                      <a:t>17%</a:t>
                    </a:r>
                  </a:p>
                </c:rich>
              </c:tx>
              <c:dLblPos val="bestFit"/>
              <c:showLegendKey val="0"/>
              <c:showVal val="1"/>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2-290E-49DF-883F-018F86BD01CC}"/>
                </c:ext>
              </c:extLst>
            </c:dLbl>
            <c:dLbl>
              <c:idx val="2"/>
              <c:layout/>
              <c:tx>
                <c:rich>
                  <a:bodyPr/>
                  <a:lstStyle/>
                  <a:p>
                    <a:r>
                      <a:rPr lang="zh-CN" altLang="en-US" dirty="0"/>
                      <a:t>藏格
</a:t>
                    </a:r>
                    <a:r>
                      <a:rPr lang="en-US" altLang="zh-CN" dirty="0" smtClean="0"/>
                      <a:t>120</a:t>
                    </a:r>
                    <a:r>
                      <a:rPr lang="zh-CN" altLang="en-US" dirty="0" smtClean="0"/>
                      <a:t>万</a:t>
                    </a:r>
                    <a:r>
                      <a:rPr lang="zh-CN" altLang="en-US" dirty="0"/>
                      <a:t>吨
</a:t>
                    </a:r>
                    <a:r>
                      <a:rPr lang="en-US" altLang="zh-CN" dirty="0"/>
                      <a:t>16%</a:t>
                    </a:r>
                  </a:p>
                </c:rich>
              </c:tx>
              <c:dLblPos val="bestFit"/>
              <c:showLegendKey val="0"/>
              <c:showVal val="1"/>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3-290E-49DF-883F-018F86BD01CC}"/>
                </c:ext>
              </c:extLst>
            </c:dLbl>
            <c:dLbl>
              <c:idx val="3"/>
              <c:layout/>
              <c:tx>
                <c:rich>
                  <a:bodyPr/>
                  <a:lstStyle/>
                  <a:p>
                    <a:r>
                      <a:rPr lang="zh-CN" altLang="en-US" dirty="0"/>
                      <a:t>其它小钾
</a:t>
                    </a:r>
                    <a:r>
                      <a:rPr lang="en-US" altLang="zh-CN" dirty="0" smtClean="0"/>
                      <a:t>120</a:t>
                    </a:r>
                    <a:r>
                      <a:rPr lang="zh-CN" altLang="en-US" dirty="0" smtClean="0"/>
                      <a:t>万</a:t>
                    </a:r>
                    <a:r>
                      <a:rPr lang="zh-CN" altLang="en-US" dirty="0"/>
                      <a:t>吨
</a:t>
                    </a:r>
                    <a:r>
                      <a:rPr lang="en-US" altLang="zh-CN" dirty="0"/>
                      <a:t>13%</a:t>
                    </a:r>
                  </a:p>
                </c:rich>
              </c:tx>
              <c:dLblPos val="bestFit"/>
              <c:showLegendKey val="0"/>
              <c:showVal val="1"/>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4-290E-49DF-883F-018F86BD01CC}"/>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zh-CN"/>
              </a:p>
            </c:txPr>
            <c:dLblPos val="bestFit"/>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Sheet3!$A$1:$A$4</c:f>
              <c:strCache>
                <c:ptCount val="4"/>
                <c:pt idx="0">
                  <c:v>盐湖</c:v>
                </c:pt>
                <c:pt idx="1">
                  <c:v>国投</c:v>
                </c:pt>
                <c:pt idx="2">
                  <c:v>藏格</c:v>
                </c:pt>
                <c:pt idx="3">
                  <c:v>其它小钾</c:v>
                </c:pt>
              </c:strCache>
            </c:strRef>
          </c:cat>
          <c:val>
            <c:numRef>
              <c:f>Sheet3!$B$1:$B$4</c:f>
              <c:numCache>
                <c:formatCode>General</c:formatCode>
                <c:ptCount val="4"/>
                <c:pt idx="0">
                  <c:v>500</c:v>
                </c:pt>
                <c:pt idx="1">
                  <c:v>160</c:v>
                </c:pt>
                <c:pt idx="2">
                  <c:v>150</c:v>
                </c:pt>
                <c:pt idx="3">
                  <c:v>115</c:v>
                </c:pt>
              </c:numCache>
            </c:numRef>
          </c:val>
          <c:extLst>
            <c:ext xmlns:c16="http://schemas.microsoft.com/office/drawing/2014/chart" uri="{C3380CC4-5D6E-409C-BE32-E72D297353CC}">
              <c16:uniqueId val="{00000005-290E-49DF-883F-018F86BD01CC}"/>
            </c:ext>
          </c:extLst>
        </c:ser>
        <c:dLbls>
          <c:showLegendKey val="0"/>
          <c:showVal val="0"/>
          <c:showCatName val="0"/>
          <c:showSerName val="0"/>
          <c:showPercent val="0"/>
          <c:showBubbleSize val="0"/>
          <c:showLeaderLines val="1"/>
        </c:dLbls>
        <c:firstSliceAng val="15"/>
      </c:pieChart>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2"/>
          <c:order val="2"/>
          <c:tx>
            <c:strRef>
              <c:f>国内供需!$A$18</c:f>
              <c:strCache>
                <c:ptCount val="1"/>
                <c:pt idx="0">
                  <c:v>消费量</c:v>
                </c:pt>
              </c:strCache>
            </c:strRef>
          </c:tx>
          <c:spPr>
            <a:solidFill>
              <a:schemeClr val="accent3"/>
            </a:solidFill>
            <a:ln>
              <a:noFill/>
            </a:ln>
            <a:effectLst/>
          </c:spPr>
          <c:invertIfNegative val="0"/>
          <c:cat>
            <c:numRef>
              <c:f>国内供需!$B$15:$I$15</c:f>
              <c:numCache>
                <c:formatCode>General</c:formatCode>
                <c:ptCount val="8"/>
                <c:pt idx="0">
                  <c:v>2007</c:v>
                </c:pt>
                <c:pt idx="1">
                  <c:v>2008</c:v>
                </c:pt>
                <c:pt idx="2">
                  <c:v>2009</c:v>
                </c:pt>
                <c:pt idx="3">
                  <c:v>2010</c:v>
                </c:pt>
                <c:pt idx="4">
                  <c:v>2011</c:v>
                </c:pt>
                <c:pt idx="5">
                  <c:v>2012</c:v>
                </c:pt>
                <c:pt idx="6">
                  <c:v>2013</c:v>
                </c:pt>
                <c:pt idx="7">
                  <c:v>2014</c:v>
                </c:pt>
              </c:numCache>
            </c:numRef>
          </c:cat>
          <c:val>
            <c:numRef>
              <c:f>国内供需!$B$18:$I$18</c:f>
              <c:numCache>
                <c:formatCode>General</c:formatCode>
                <c:ptCount val="8"/>
                <c:pt idx="0">
                  <c:v>731</c:v>
                </c:pt>
                <c:pt idx="1">
                  <c:v>538</c:v>
                </c:pt>
                <c:pt idx="2">
                  <c:v>504</c:v>
                </c:pt>
                <c:pt idx="3">
                  <c:v>618</c:v>
                </c:pt>
                <c:pt idx="4">
                  <c:v>635</c:v>
                </c:pt>
                <c:pt idx="5">
                  <c:v>708</c:v>
                </c:pt>
                <c:pt idx="6">
                  <c:v>824</c:v>
                </c:pt>
                <c:pt idx="7">
                  <c:v>968</c:v>
                </c:pt>
              </c:numCache>
            </c:numRef>
          </c:val>
          <c:extLst>
            <c:ext xmlns:c16="http://schemas.microsoft.com/office/drawing/2014/chart" uri="{C3380CC4-5D6E-409C-BE32-E72D297353CC}">
              <c16:uniqueId val="{00000000-1EF2-4FC4-8814-5AB9511D9E0F}"/>
            </c:ext>
          </c:extLst>
        </c:ser>
        <c:ser>
          <c:idx val="3"/>
          <c:order val="3"/>
          <c:tx>
            <c:v>占位</c:v>
          </c:tx>
          <c:spPr>
            <a:solidFill>
              <a:schemeClr val="accent4"/>
            </a:solidFill>
            <a:ln>
              <a:noFill/>
            </a:ln>
            <a:effectLst/>
          </c:spPr>
          <c:invertIfNegative val="0"/>
          <c:val>
            <c:numLit>
              <c:formatCode>General</c:formatCode>
              <c:ptCount val="1"/>
              <c:pt idx="0">
                <c:v>1</c:v>
              </c:pt>
            </c:numLit>
          </c:val>
          <c:extLst>
            <c:ext xmlns:c16="http://schemas.microsoft.com/office/drawing/2014/chart" uri="{C3380CC4-5D6E-409C-BE32-E72D297353CC}">
              <c16:uniqueId val="{00000001-1EF2-4FC4-8814-5AB9511D9E0F}"/>
            </c:ext>
          </c:extLst>
        </c:ser>
        <c:dLbls>
          <c:showLegendKey val="0"/>
          <c:showVal val="0"/>
          <c:showCatName val="0"/>
          <c:showSerName val="0"/>
          <c:showPercent val="0"/>
          <c:showBubbleSize val="0"/>
        </c:dLbls>
        <c:gapWidth val="0"/>
        <c:overlap val="-100"/>
        <c:axId val="307695056"/>
        <c:axId val="307127576"/>
      </c:barChart>
      <c:barChart>
        <c:barDir val="col"/>
        <c:grouping val="stacked"/>
        <c:varyColors val="0"/>
        <c:ser>
          <c:idx val="0"/>
          <c:order val="0"/>
          <c:tx>
            <c:strRef>
              <c:f>国内供需!$A$16</c:f>
              <c:strCache>
                <c:ptCount val="1"/>
                <c:pt idx="0">
                  <c:v>国内产量</c:v>
                </c:pt>
              </c:strCache>
            </c:strRef>
          </c:tx>
          <c:spPr>
            <a:solidFill>
              <a:schemeClr val="accent1"/>
            </a:solidFill>
            <a:ln>
              <a:noFill/>
            </a:ln>
            <a:effectLst/>
          </c:spPr>
          <c:invertIfNegative val="0"/>
          <c:cat>
            <c:numRef>
              <c:f>国内供需!$B$15:$I$15</c:f>
              <c:numCache>
                <c:formatCode>General</c:formatCode>
                <c:ptCount val="8"/>
                <c:pt idx="0">
                  <c:v>2007</c:v>
                </c:pt>
                <c:pt idx="1">
                  <c:v>2008</c:v>
                </c:pt>
                <c:pt idx="2">
                  <c:v>2009</c:v>
                </c:pt>
                <c:pt idx="3">
                  <c:v>2010</c:v>
                </c:pt>
                <c:pt idx="4">
                  <c:v>2011</c:v>
                </c:pt>
                <c:pt idx="5">
                  <c:v>2012</c:v>
                </c:pt>
                <c:pt idx="6">
                  <c:v>2013</c:v>
                </c:pt>
                <c:pt idx="7">
                  <c:v>2014</c:v>
                </c:pt>
              </c:numCache>
            </c:numRef>
          </c:cat>
          <c:val>
            <c:numRef>
              <c:f>国内供需!$B$16:$I$16</c:f>
              <c:numCache>
                <c:formatCode>General</c:formatCode>
                <c:ptCount val="8"/>
                <c:pt idx="0">
                  <c:v>266</c:v>
                </c:pt>
                <c:pt idx="1">
                  <c:v>264</c:v>
                </c:pt>
                <c:pt idx="2">
                  <c:v>321</c:v>
                </c:pt>
                <c:pt idx="3">
                  <c:v>354</c:v>
                </c:pt>
                <c:pt idx="4">
                  <c:v>380</c:v>
                </c:pt>
                <c:pt idx="5">
                  <c:v>397</c:v>
                </c:pt>
                <c:pt idx="6">
                  <c:v>508</c:v>
                </c:pt>
                <c:pt idx="7">
                  <c:v>586</c:v>
                </c:pt>
              </c:numCache>
            </c:numRef>
          </c:val>
          <c:extLst>
            <c:ext xmlns:c16="http://schemas.microsoft.com/office/drawing/2014/chart" uri="{C3380CC4-5D6E-409C-BE32-E72D297353CC}">
              <c16:uniqueId val="{00000002-1EF2-4FC4-8814-5AB9511D9E0F}"/>
            </c:ext>
          </c:extLst>
        </c:ser>
        <c:ser>
          <c:idx val="1"/>
          <c:order val="1"/>
          <c:tx>
            <c:strRef>
              <c:f>国内供需!$A$17</c:f>
              <c:strCache>
                <c:ptCount val="1"/>
                <c:pt idx="0">
                  <c:v>进口数量</c:v>
                </c:pt>
              </c:strCache>
            </c:strRef>
          </c:tx>
          <c:spPr>
            <a:solidFill>
              <a:schemeClr val="accent2"/>
            </a:solidFill>
            <a:ln>
              <a:noFill/>
            </a:ln>
            <a:effectLst/>
          </c:spPr>
          <c:invertIfNegative val="0"/>
          <c:cat>
            <c:numRef>
              <c:f>国内供需!$B$15:$I$15</c:f>
              <c:numCache>
                <c:formatCode>General</c:formatCode>
                <c:ptCount val="8"/>
                <c:pt idx="0">
                  <c:v>2007</c:v>
                </c:pt>
                <c:pt idx="1">
                  <c:v>2008</c:v>
                </c:pt>
                <c:pt idx="2">
                  <c:v>2009</c:v>
                </c:pt>
                <c:pt idx="3">
                  <c:v>2010</c:v>
                </c:pt>
                <c:pt idx="4">
                  <c:v>2011</c:v>
                </c:pt>
                <c:pt idx="5">
                  <c:v>2012</c:v>
                </c:pt>
                <c:pt idx="6">
                  <c:v>2013</c:v>
                </c:pt>
                <c:pt idx="7">
                  <c:v>2014</c:v>
                </c:pt>
              </c:numCache>
            </c:numRef>
          </c:cat>
          <c:val>
            <c:numRef>
              <c:f>国内供需!$B$17:$I$17</c:f>
              <c:numCache>
                <c:formatCode>_ * #,##0_ ;_ * \-#,##0_ ;_ * "-"??_ ;_ @_ </c:formatCode>
                <c:ptCount val="8"/>
                <c:pt idx="0">
                  <c:v>574.01</c:v>
                </c:pt>
                <c:pt idx="1">
                  <c:v>313.54000000000002</c:v>
                </c:pt>
                <c:pt idx="2">
                  <c:v>120.78</c:v>
                </c:pt>
                <c:pt idx="3">
                  <c:v>319.64000000000038</c:v>
                </c:pt>
                <c:pt idx="4">
                  <c:v>390.4</c:v>
                </c:pt>
                <c:pt idx="5">
                  <c:v>386.74</c:v>
                </c:pt>
                <c:pt idx="6">
                  <c:v>367.80842338499997</c:v>
                </c:pt>
                <c:pt idx="7">
                  <c:v>489.89980394699899</c:v>
                </c:pt>
              </c:numCache>
            </c:numRef>
          </c:val>
          <c:extLst>
            <c:ext xmlns:c16="http://schemas.microsoft.com/office/drawing/2014/chart" uri="{C3380CC4-5D6E-409C-BE32-E72D297353CC}">
              <c16:uniqueId val="{00000003-1EF2-4FC4-8814-5AB9511D9E0F}"/>
            </c:ext>
          </c:extLst>
        </c:ser>
        <c:dLbls>
          <c:showLegendKey val="0"/>
          <c:showVal val="0"/>
          <c:showCatName val="0"/>
          <c:showSerName val="0"/>
          <c:showPercent val="0"/>
          <c:showBubbleSize val="0"/>
        </c:dLbls>
        <c:gapWidth val="219"/>
        <c:overlap val="100"/>
        <c:axId val="307130392"/>
        <c:axId val="307130008"/>
      </c:barChart>
      <c:catAx>
        <c:axId val="3076950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307127576"/>
        <c:crosses val="autoZero"/>
        <c:auto val="1"/>
        <c:lblAlgn val="ctr"/>
        <c:lblOffset val="100"/>
        <c:noMultiLvlLbl val="0"/>
      </c:catAx>
      <c:valAx>
        <c:axId val="3071275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307695056"/>
        <c:crosses val="autoZero"/>
        <c:crossBetween val="between"/>
      </c:valAx>
      <c:valAx>
        <c:axId val="307130008"/>
        <c:scaling>
          <c:orientation val="minMax"/>
        </c:scaling>
        <c:delete val="0"/>
        <c:axPos val="r"/>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307130392"/>
        <c:crosses val="max"/>
        <c:crossBetween val="between"/>
      </c:valAx>
      <c:catAx>
        <c:axId val="307130392"/>
        <c:scaling>
          <c:orientation val="minMax"/>
        </c:scaling>
        <c:delete val="1"/>
        <c:axPos val="t"/>
        <c:numFmt formatCode="General" sourceLinked="1"/>
        <c:majorTickMark val="none"/>
        <c:minorTickMark val="none"/>
        <c:tickLblPos val="nextTo"/>
        <c:crossAx val="307130008"/>
        <c:crosses val="max"/>
        <c:auto val="1"/>
        <c:lblAlgn val="ctr"/>
        <c:lblOffset val="100"/>
        <c:noMultiLvlLbl val="0"/>
      </c:catAx>
      <c:spPr>
        <a:noFill/>
        <a:ln>
          <a:noFill/>
        </a:ln>
        <a:effectLst/>
      </c:spPr>
    </c:plotArea>
    <c:legend>
      <c:legendPos val="b"/>
      <c:legendEntry>
        <c:idx val="1"/>
        <c:delete val="1"/>
      </c:legendEntry>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2E73B2-38F8-4EA8-8FF2-4ABCAEE1ED8B}" type="datetimeFigureOut">
              <a:rPr lang="zh-CN" altLang="en-US" smtClean="0"/>
              <a:t>2016/3/8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2AF200-5669-4C38-BEFA-EB02FE790BD7}" type="slidenum">
              <a:rPr lang="zh-CN" altLang="en-US" smtClean="0"/>
              <a:t>‹#›</a:t>
            </a:fld>
            <a:endParaRPr lang="zh-CN" altLang="en-US"/>
          </a:p>
        </p:txBody>
      </p:sp>
    </p:spTree>
    <p:extLst>
      <p:ext uri="{BB962C8B-B14F-4D97-AF65-F5344CB8AC3E}">
        <p14:creationId xmlns:p14="http://schemas.microsoft.com/office/powerpoint/2010/main" val="764186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2AF200-5669-4C38-BEFA-EB02FE790BD7}" type="slidenum">
              <a:rPr lang="zh-CN" altLang="en-US" smtClean="0"/>
              <a:t>24</a:t>
            </a:fld>
            <a:endParaRPr lang="zh-CN" altLang="en-US"/>
          </a:p>
        </p:txBody>
      </p:sp>
    </p:spTree>
    <p:extLst>
      <p:ext uri="{BB962C8B-B14F-4D97-AF65-F5344CB8AC3E}">
        <p14:creationId xmlns:p14="http://schemas.microsoft.com/office/powerpoint/2010/main" val="15473646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4" name="日期占位符 3"/>
          <p:cNvSpPr>
            <a:spLocks noGrp="1"/>
          </p:cNvSpPr>
          <p:nvPr>
            <p:ph type="dt" sz="half" idx="10"/>
          </p:nvPr>
        </p:nvSpPr>
        <p:spPr/>
        <p:txBody>
          <a:bodyPr/>
          <a:lstStyle/>
          <a:p>
            <a:fld id="{C3470DD2-D22B-499C-8718-BCE5BE973193}" type="datetimeFigureOut">
              <a:rPr lang="zh-CN" altLang="en-US" smtClean="0"/>
              <a:t>2016/3/8</a:t>
            </a:fld>
            <a:endParaRPr lang="zh-CN" altLang="en-US"/>
          </a:p>
        </p:txBody>
      </p:sp>
      <p:sp>
        <p:nvSpPr>
          <p:cNvPr id="6" name="灯片编号占位符 5"/>
          <p:cNvSpPr>
            <a:spLocks noGrp="1"/>
          </p:cNvSpPr>
          <p:nvPr>
            <p:ph type="sldNum" sz="quarter" idx="12"/>
          </p:nvPr>
        </p:nvSpPr>
        <p:spPr/>
        <p:txBody>
          <a:bodyPr/>
          <a:lstStyle/>
          <a:p>
            <a:fld id="{835E11BE-C357-4917-A30F-1C83FD487A22}" type="slidenum">
              <a:rPr lang="zh-CN" altLang="en-US" smtClean="0"/>
              <a:t>‹#›</a:t>
            </a:fld>
            <a:endParaRPr lang="zh-CN" altLang="en-US"/>
          </a:p>
        </p:txBody>
      </p:sp>
      <p:sp>
        <p:nvSpPr>
          <p:cNvPr id="7" name="矩形 6"/>
          <p:cNvSpPr/>
          <p:nvPr userDrawn="1"/>
        </p:nvSpPr>
        <p:spPr>
          <a:xfrm>
            <a:off x="0" y="1682260"/>
            <a:ext cx="12192000" cy="1656000"/>
          </a:xfrm>
          <a:prstGeom prst="rect">
            <a:avLst/>
          </a:prstGeom>
          <a:solidFill>
            <a:schemeClr val="tx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7822618" y="1785409"/>
            <a:ext cx="2160000" cy="1440000"/>
          </a:xfrm>
          <a:prstGeom prst="rect">
            <a:avLst/>
          </a:prstGeom>
          <a:ln>
            <a:noFill/>
          </a:ln>
        </p:spPr>
      </p:pic>
      <p:pic>
        <p:nvPicPr>
          <p:cNvPr id="10" name="图片 9"/>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3403854" y="1785409"/>
            <a:ext cx="2160000" cy="1440000"/>
          </a:xfrm>
          <a:prstGeom prst="rect">
            <a:avLst/>
          </a:prstGeom>
          <a:ln>
            <a:noFill/>
          </a:ln>
        </p:spPr>
      </p:pic>
      <p:pic>
        <p:nvPicPr>
          <p:cNvPr id="11" name="图片 10"/>
          <p:cNvPicPr>
            <a:picLocks/>
          </p:cNvPicPr>
          <p:nvPr userDrawn="1"/>
        </p:nvPicPr>
        <p:blipFill>
          <a:blip r:embed="rId4">
            <a:extLst>
              <a:ext uri="{28A0092B-C50C-407E-A947-70E740481C1C}">
                <a14:useLocalDpi xmlns:a14="http://schemas.microsoft.com/office/drawing/2010/main" val="0"/>
              </a:ext>
            </a:extLst>
          </a:blip>
          <a:stretch>
            <a:fillRect/>
          </a:stretch>
        </p:blipFill>
        <p:spPr>
          <a:xfrm>
            <a:off x="10032000" y="1785409"/>
            <a:ext cx="2160000" cy="1440000"/>
          </a:xfrm>
          <a:prstGeom prst="rect">
            <a:avLst/>
          </a:prstGeom>
          <a:ln>
            <a:noFill/>
          </a:ln>
        </p:spPr>
      </p:pic>
      <p:pic>
        <p:nvPicPr>
          <p:cNvPr id="20" name="图片 1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1409701"/>
            <a:ext cx="3258430" cy="1822706"/>
          </a:xfrm>
          <a:prstGeom prst="rect">
            <a:avLst/>
          </a:prstGeom>
        </p:spPr>
      </p:pic>
      <p:pic>
        <p:nvPicPr>
          <p:cNvPr id="22" name="图片 21"/>
          <p:cNvPicPr>
            <a:picLocks/>
          </p:cNvPicPr>
          <p:nvPr userDrawn="1"/>
        </p:nvPicPr>
        <p:blipFill>
          <a:blip r:embed="rId6">
            <a:extLst>
              <a:ext uri="{28A0092B-C50C-407E-A947-70E740481C1C}">
                <a14:useLocalDpi xmlns:a14="http://schemas.microsoft.com/office/drawing/2010/main" val="0"/>
              </a:ext>
            </a:extLst>
          </a:blip>
          <a:stretch>
            <a:fillRect/>
          </a:stretch>
        </p:blipFill>
        <p:spPr>
          <a:xfrm>
            <a:off x="5613236" y="1785409"/>
            <a:ext cx="2160000" cy="1440000"/>
          </a:xfrm>
          <a:prstGeom prst="rect">
            <a:avLst/>
          </a:prstGeom>
        </p:spPr>
      </p:pic>
    </p:spTree>
    <p:extLst>
      <p:ext uri="{BB962C8B-B14F-4D97-AF65-F5344CB8AC3E}">
        <p14:creationId xmlns:p14="http://schemas.microsoft.com/office/powerpoint/2010/main" val="137070499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073902" y="118478"/>
            <a:ext cx="876878" cy="561227"/>
          </a:xfrm>
          <a:prstGeom prst="rect">
            <a:avLst/>
          </a:prstGeom>
        </p:spPr>
      </p:pic>
      <p:cxnSp>
        <p:nvCxnSpPr>
          <p:cNvPr id="7" name="直接连接符 6"/>
          <p:cNvCxnSpPr/>
          <p:nvPr userDrawn="1"/>
        </p:nvCxnSpPr>
        <p:spPr>
          <a:xfrm>
            <a:off x="0" y="762000"/>
            <a:ext cx="12204000" cy="0"/>
          </a:xfrm>
          <a:prstGeom prst="line">
            <a:avLst/>
          </a:prstGeom>
          <a:ln w="38100">
            <a:solidFill>
              <a:srgbClr val="FA6B27"/>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userDrawn="1"/>
        </p:nvSpPr>
        <p:spPr>
          <a:xfrm>
            <a:off x="8064500" y="279400"/>
            <a:ext cx="4076700" cy="369332"/>
          </a:xfrm>
          <a:prstGeom prst="rect">
            <a:avLst/>
          </a:prstGeom>
          <a:noFill/>
        </p:spPr>
        <p:txBody>
          <a:bodyPr wrap="square" rtlCol="0">
            <a:spAutoFit/>
          </a:bodyPr>
          <a:lstStyle/>
          <a:p>
            <a:r>
              <a:rPr lang="zh-CN" altLang="en-US" dirty="0" smtClean="0">
                <a:latin typeface="微软雅黑" panose="020B0503020204020204" pitchFamily="34" charset="-122"/>
                <a:ea typeface="微软雅黑" panose="020B0503020204020204" pitchFamily="34" charset="-122"/>
              </a:rPr>
              <a:t>致力于成为中国最专业的农资</a:t>
            </a:r>
            <a:r>
              <a:rPr lang="en-US" altLang="zh-CN" dirty="0" smtClean="0">
                <a:latin typeface="微软雅黑" panose="020B0503020204020204" pitchFamily="34" charset="-122"/>
                <a:ea typeface="微软雅黑" panose="020B0503020204020204" pitchFamily="34" charset="-122"/>
              </a:rPr>
              <a:t>C2B</a:t>
            </a:r>
            <a:r>
              <a:rPr lang="zh-CN" altLang="en-US" dirty="0" smtClean="0">
                <a:latin typeface="微软雅黑" panose="020B0503020204020204" pitchFamily="34" charset="-122"/>
                <a:ea typeface="微软雅黑" panose="020B0503020204020204" pitchFamily="34" charset="-122"/>
              </a:rPr>
              <a:t>平台</a:t>
            </a: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576581999"/>
      </p:ext>
    </p:extLst>
  </p:cSld>
  <p:clrMapOvr>
    <a:masterClrMapping/>
  </p:clrMapOvr>
  <p:timing>
    <p:tnLst>
      <p:par>
        <p:cT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grpSp>
        <p:nvGrpSpPr>
          <p:cNvPr id="8" name="组合 7"/>
          <p:cNvGrpSpPr/>
          <p:nvPr userDrawn="1"/>
        </p:nvGrpSpPr>
        <p:grpSpPr>
          <a:xfrm>
            <a:off x="2562987" y="2562316"/>
            <a:ext cx="7393814" cy="1149169"/>
            <a:chOff x="2441443" y="2772469"/>
            <a:chExt cx="8299145" cy="1149169"/>
          </a:xfrm>
        </p:grpSpPr>
        <p:pic>
          <p:nvPicPr>
            <p:cNvPr id="6" name="图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41443" y="2772469"/>
              <a:ext cx="2054357" cy="1149169"/>
            </a:xfrm>
            <a:prstGeom prst="rect">
              <a:avLst/>
            </a:prstGeom>
          </p:spPr>
        </p:pic>
        <p:sp>
          <p:nvSpPr>
            <p:cNvPr id="7" name="文本框 6"/>
            <p:cNvSpPr txBox="1"/>
            <p:nvPr userDrawn="1"/>
          </p:nvSpPr>
          <p:spPr>
            <a:xfrm>
              <a:off x="4737100" y="3459973"/>
              <a:ext cx="6003488" cy="461665"/>
            </a:xfrm>
            <a:prstGeom prst="rect">
              <a:avLst/>
            </a:prstGeom>
            <a:noFill/>
          </p:spPr>
          <p:txBody>
            <a:bodyPr wrap="square" rtlCol="0">
              <a:spAutoFit/>
            </a:bodyPr>
            <a:lstStyle/>
            <a:p>
              <a:pPr algn="l"/>
              <a:r>
                <a:rPr lang="zh-CN" altLang="en-US" sz="2400" dirty="0" smtClean="0">
                  <a:latin typeface="微软雅黑" panose="020B0503020204020204" pitchFamily="34" charset="-122"/>
                  <a:ea typeface="微软雅黑" panose="020B0503020204020204" pitchFamily="34" charset="-122"/>
                </a:rPr>
                <a:t>致力于成为中国最专业的农资</a:t>
              </a:r>
              <a:r>
                <a:rPr lang="en-US" altLang="zh-CN" sz="2400" dirty="0" smtClean="0">
                  <a:latin typeface="微软雅黑" panose="020B0503020204020204" pitchFamily="34" charset="-122"/>
                  <a:ea typeface="微软雅黑" panose="020B0503020204020204" pitchFamily="34" charset="-122"/>
                </a:rPr>
                <a:t>C2B</a:t>
              </a:r>
              <a:r>
                <a:rPr lang="zh-CN" altLang="en-US" sz="2400" dirty="0" smtClean="0">
                  <a:latin typeface="微软雅黑" panose="020B0503020204020204" pitchFamily="34" charset="-122"/>
                  <a:ea typeface="微软雅黑" panose="020B0503020204020204" pitchFamily="34" charset="-122"/>
                </a:rPr>
                <a:t>平台</a:t>
              </a:r>
              <a:endParaRPr lang="zh-CN" altLang="en-US" sz="2400" dirty="0">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395945170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8_标题和内容">
    <p:spTree>
      <p:nvGrpSpPr>
        <p:cNvPr id="1" name=""/>
        <p:cNvGrpSpPr/>
        <p:nvPr/>
      </p:nvGrpSpPr>
      <p:grpSpPr>
        <a:xfrm>
          <a:off x="0" y="0"/>
          <a:ext cx="0" cy="0"/>
          <a:chOff x="0" y="0"/>
          <a:chExt cx="0" cy="0"/>
        </a:xfrm>
      </p:grpSpPr>
      <p:sp>
        <p:nvSpPr>
          <p:cNvPr id="5" name="矩形 4"/>
          <p:cNvSpPr/>
          <p:nvPr userDrawn="1"/>
        </p:nvSpPr>
        <p:spPr>
          <a:xfrm>
            <a:off x="34917" y="4143380"/>
            <a:ext cx="12144000" cy="271462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0000"/>
              </a:lnSpc>
              <a:spcBef>
                <a:spcPct val="0"/>
              </a:spcBef>
              <a:buFontTx/>
              <a:buNone/>
            </a:pPr>
            <a:endParaRPr kumimoji="0" lang="zh-CN" altLang="en-US" sz="1800" b="0">
              <a:solidFill>
                <a:srgbClr val="FFFFFF"/>
              </a:solidFill>
            </a:endParaRPr>
          </a:p>
        </p:txBody>
      </p:sp>
      <p:sp>
        <p:nvSpPr>
          <p:cNvPr id="2" name="标题 1"/>
          <p:cNvSpPr>
            <a:spLocks noGrp="1"/>
          </p:cNvSpPr>
          <p:nvPr>
            <p:ph type="title"/>
          </p:nvPr>
        </p:nvSpPr>
        <p:spPr>
          <a:xfrm>
            <a:off x="285709" y="254688"/>
            <a:ext cx="10972800" cy="654032"/>
          </a:xfrm>
          <a:prstGeom prst="rect">
            <a:avLst/>
          </a:prstGeom>
        </p:spPr>
        <p:txBody>
          <a:bodyPr/>
          <a:lstStyle>
            <a:lvl1pPr algn="l">
              <a:defRPr sz="2400" b="1">
                <a:solidFill>
                  <a:srgbClr val="005BAC"/>
                </a:solidFill>
                <a:latin typeface="华文楷体" pitchFamily="2" charset="-122"/>
                <a:ea typeface="华文楷体" pitchFamily="2" charset="-122"/>
              </a:defRPr>
            </a:lvl1pPr>
          </a:lstStyle>
          <a:p>
            <a:r>
              <a:rPr lang="zh-CN" altLang="en-US" dirty="0" smtClean="0"/>
              <a:t>单击此处编辑母版标题样式</a:t>
            </a:r>
            <a:endParaRPr lang="zh-CN" altLang="en-US" dirty="0"/>
          </a:p>
        </p:txBody>
      </p:sp>
      <p:sp>
        <p:nvSpPr>
          <p:cNvPr id="4" name="Line 7"/>
          <p:cNvSpPr>
            <a:spLocks noChangeShapeType="1"/>
          </p:cNvSpPr>
          <p:nvPr userDrawn="1"/>
        </p:nvSpPr>
        <p:spPr bwMode="auto">
          <a:xfrm flipH="1">
            <a:off x="285710" y="765175"/>
            <a:ext cx="10943167" cy="0"/>
          </a:xfrm>
          <a:prstGeom prst="line">
            <a:avLst/>
          </a:prstGeom>
          <a:noFill/>
          <a:ln w="9525">
            <a:solidFill>
              <a:srgbClr val="005BAC"/>
            </a:solidFill>
            <a:round/>
            <a:headEnd/>
            <a:tailEnd/>
          </a:ln>
          <a:effectLst/>
        </p:spPr>
        <p:txBody>
          <a:bodyPr/>
          <a:lstStyle/>
          <a:p>
            <a:pPr algn="l">
              <a:lnSpc>
                <a:spcPct val="100000"/>
              </a:lnSpc>
              <a:spcBef>
                <a:spcPct val="0"/>
              </a:spcBef>
              <a:buFontTx/>
              <a:buNone/>
            </a:pPr>
            <a:endParaRPr kumimoji="0" lang="zh-CN" altLang="en-US" sz="1800" b="0" dirty="0">
              <a:solidFill>
                <a:srgbClr val="000000"/>
              </a:solidFill>
              <a:latin typeface="华文楷体" panose="02010600040101010101" pitchFamily="2" charset="-122"/>
              <a:ea typeface="华文楷体" panose="02010600040101010101" pitchFamily="2" charset="-122"/>
            </a:endParaRPr>
          </a:p>
        </p:txBody>
      </p:sp>
      <p:sp>
        <p:nvSpPr>
          <p:cNvPr id="6" name="Slide Number Placeholder 4"/>
          <p:cNvSpPr txBox="1">
            <a:spLocks/>
          </p:cNvSpPr>
          <p:nvPr userDrawn="1"/>
        </p:nvSpPr>
        <p:spPr>
          <a:xfrm>
            <a:off x="11490328" y="6421462"/>
            <a:ext cx="683517" cy="365125"/>
          </a:xfrm>
          <a:prstGeom prst="rect">
            <a:avLst/>
          </a:prstGeom>
        </p:spPr>
        <p:txBody>
          <a:bodyPr/>
          <a:lstStyle>
            <a:defPPr>
              <a:defRPr lang="zh-CN"/>
            </a:defPPr>
            <a:lvl1pPr algn="ctr" rtl="0" fontAlgn="base">
              <a:lnSpc>
                <a:spcPct val="170000"/>
              </a:lnSpc>
              <a:spcBef>
                <a:spcPct val="50000"/>
              </a:spcBef>
              <a:spcAft>
                <a:spcPct val="0"/>
              </a:spcAft>
              <a:buSzPct val="80000"/>
              <a:buFont typeface="Wingdings" pitchFamily="2" charset="2"/>
              <a:defRPr sz="1200" b="1" kern="1200">
                <a:solidFill>
                  <a:schemeClr val="bg1"/>
                </a:solidFill>
                <a:latin typeface="Arial" charset="0"/>
                <a:ea typeface="楷体_GB2312" pitchFamily="49" charset="-122"/>
                <a:cs typeface="+mn-cs"/>
              </a:defRPr>
            </a:lvl1pPr>
            <a:lvl2pPr marL="457200" algn="ctr" rtl="0" fontAlgn="base">
              <a:lnSpc>
                <a:spcPct val="170000"/>
              </a:lnSpc>
              <a:spcBef>
                <a:spcPct val="50000"/>
              </a:spcBef>
              <a:spcAft>
                <a:spcPct val="0"/>
              </a:spcAft>
              <a:buSzPct val="80000"/>
              <a:buFont typeface="Wingdings" pitchFamily="2" charset="2"/>
              <a:defRPr sz="1000" b="1" kern="1200">
                <a:solidFill>
                  <a:schemeClr val="tx1"/>
                </a:solidFill>
                <a:latin typeface="Arial" charset="0"/>
                <a:ea typeface="楷体_GB2312" pitchFamily="49" charset="-122"/>
                <a:cs typeface="+mn-cs"/>
              </a:defRPr>
            </a:lvl2pPr>
            <a:lvl3pPr marL="914400" algn="ctr" rtl="0" fontAlgn="base">
              <a:lnSpc>
                <a:spcPct val="170000"/>
              </a:lnSpc>
              <a:spcBef>
                <a:spcPct val="50000"/>
              </a:spcBef>
              <a:spcAft>
                <a:spcPct val="0"/>
              </a:spcAft>
              <a:buSzPct val="80000"/>
              <a:buFont typeface="Wingdings" pitchFamily="2" charset="2"/>
              <a:defRPr sz="1000" b="1" kern="1200">
                <a:solidFill>
                  <a:schemeClr val="tx1"/>
                </a:solidFill>
                <a:latin typeface="Arial" charset="0"/>
                <a:ea typeface="楷体_GB2312" pitchFamily="49" charset="-122"/>
                <a:cs typeface="+mn-cs"/>
              </a:defRPr>
            </a:lvl3pPr>
            <a:lvl4pPr marL="1371600" algn="ctr" rtl="0" fontAlgn="base">
              <a:lnSpc>
                <a:spcPct val="170000"/>
              </a:lnSpc>
              <a:spcBef>
                <a:spcPct val="50000"/>
              </a:spcBef>
              <a:spcAft>
                <a:spcPct val="0"/>
              </a:spcAft>
              <a:buSzPct val="80000"/>
              <a:buFont typeface="Wingdings" pitchFamily="2" charset="2"/>
              <a:defRPr sz="1000" b="1" kern="1200">
                <a:solidFill>
                  <a:schemeClr val="tx1"/>
                </a:solidFill>
                <a:latin typeface="Arial" charset="0"/>
                <a:ea typeface="楷体_GB2312" pitchFamily="49" charset="-122"/>
                <a:cs typeface="+mn-cs"/>
              </a:defRPr>
            </a:lvl4pPr>
            <a:lvl5pPr marL="1828800" algn="ctr" rtl="0" fontAlgn="base">
              <a:lnSpc>
                <a:spcPct val="170000"/>
              </a:lnSpc>
              <a:spcBef>
                <a:spcPct val="50000"/>
              </a:spcBef>
              <a:spcAft>
                <a:spcPct val="0"/>
              </a:spcAft>
              <a:buSzPct val="80000"/>
              <a:buFont typeface="Wingdings" pitchFamily="2" charset="2"/>
              <a:defRPr sz="1000" b="1" kern="1200">
                <a:solidFill>
                  <a:schemeClr val="tx1"/>
                </a:solidFill>
                <a:latin typeface="Arial" charset="0"/>
                <a:ea typeface="楷体_GB2312" pitchFamily="49" charset="-122"/>
                <a:cs typeface="+mn-cs"/>
              </a:defRPr>
            </a:lvl5pPr>
            <a:lvl6pPr marL="2286000" algn="l" defTabSz="914400" rtl="0" eaLnBrk="1" latinLnBrk="0" hangingPunct="1">
              <a:defRPr sz="1000" b="1" kern="1200">
                <a:solidFill>
                  <a:schemeClr val="tx1"/>
                </a:solidFill>
                <a:latin typeface="Arial" charset="0"/>
                <a:ea typeface="楷体_GB2312" pitchFamily="49" charset="-122"/>
                <a:cs typeface="+mn-cs"/>
              </a:defRPr>
            </a:lvl6pPr>
            <a:lvl7pPr marL="2743200" algn="l" defTabSz="914400" rtl="0" eaLnBrk="1" latinLnBrk="0" hangingPunct="1">
              <a:defRPr sz="1000" b="1" kern="1200">
                <a:solidFill>
                  <a:schemeClr val="tx1"/>
                </a:solidFill>
                <a:latin typeface="Arial" charset="0"/>
                <a:ea typeface="楷体_GB2312" pitchFamily="49" charset="-122"/>
                <a:cs typeface="+mn-cs"/>
              </a:defRPr>
            </a:lvl7pPr>
            <a:lvl8pPr marL="3200400" algn="l" defTabSz="914400" rtl="0" eaLnBrk="1" latinLnBrk="0" hangingPunct="1">
              <a:defRPr sz="1000" b="1" kern="1200">
                <a:solidFill>
                  <a:schemeClr val="tx1"/>
                </a:solidFill>
                <a:latin typeface="Arial" charset="0"/>
                <a:ea typeface="楷体_GB2312" pitchFamily="49" charset="-122"/>
                <a:cs typeface="+mn-cs"/>
              </a:defRPr>
            </a:lvl8pPr>
            <a:lvl9pPr marL="3657600" algn="l" defTabSz="914400" rtl="0" eaLnBrk="1" latinLnBrk="0" hangingPunct="1">
              <a:defRPr sz="1000" b="1" kern="1200">
                <a:solidFill>
                  <a:schemeClr val="tx1"/>
                </a:solidFill>
                <a:latin typeface="Arial" charset="0"/>
                <a:ea typeface="楷体_GB2312" pitchFamily="49" charset="-122"/>
                <a:cs typeface="+mn-cs"/>
              </a:defRPr>
            </a:lvl9pPr>
          </a:lstStyle>
          <a:p>
            <a:fld id="{C893B4FD-167F-4817-BCF0-3FCF72E5A402}" type="slidenum">
              <a:rPr kumimoji="0" lang="en-US" sz="1200" smtClean="0">
                <a:solidFill>
                  <a:srgbClr val="0070C0"/>
                </a:solidFill>
                <a:latin typeface="华文楷体" pitchFamily="2" charset="-122"/>
                <a:ea typeface="华文楷体" pitchFamily="2" charset="-122"/>
              </a:rPr>
              <a:pPr/>
              <a:t>‹#›</a:t>
            </a:fld>
            <a:endParaRPr kumimoji="0" lang="en-US" sz="1200" dirty="0">
              <a:solidFill>
                <a:srgbClr val="0070C0"/>
              </a:solidFill>
              <a:latin typeface="华文楷体" pitchFamily="2" charset="-122"/>
              <a:ea typeface="华文楷体" pitchFamily="2" charset="-122"/>
            </a:endParaRPr>
          </a:p>
        </p:txBody>
      </p:sp>
    </p:spTree>
    <p:extLst>
      <p:ext uri="{BB962C8B-B14F-4D97-AF65-F5344CB8AC3E}">
        <p14:creationId xmlns:p14="http://schemas.microsoft.com/office/powerpoint/2010/main" val="2920715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tint val="95000"/>
            <a:satMod val="170000"/>
            <a:alpha val="81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470DD2-D22B-499C-8718-BCE5BE973193}" type="datetimeFigureOut">
              <a:rPr lang="zh-CN" altLang="en-US" smtClean="0"/>
              <a:t>2016/3/8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5E11BE-C357-4917-A30F-1C83FD487A22}" type="slidenum">
              <a:rPr lang="zh-CN" altLang="en-US" smtClean="0"/>
              <a:t>‹#›</a:t>
            </a:fld>
            <a:endParaRPr lang="zh-CN" altLang="en-US"/>
          </a:p>
        </p:txBody>
      </p:sp>
    </p:spTree>
    <p:extLst>
      <p:ext uri="{BB962C8B-B14F-4D97-AF65-F5344CB8AC3E}">
        <p14:creationId xmlns:p14="http://schemas.microsoft.com/office/powerpoint/2010/main" val="3839582955"/>
      </p:ext>
    </p:extLst>
  </p:cSld>
  <p:clrMap bg1="dk1" tx1="lt1" bg2="dk2" tx2="lt2" accent1="accent1" accent2="accent2" accent3="accent3" accent4="accent4" accent5="accent5" accent6="accent6" hlink="hlink" folHlink="folHlink"/>
  <p:sldLayoutIdLst>
    <p:sldLayoutId id="2147483649" r:id="rId1"/>
    <p:sldLayoutId id="2147483655" r:id="rId2"/>
    <p:sldLayoutId id="2147483656" r:id="rId3"/>
    <p:sldLayoutId id="2147483657" r:id="rId4"/>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0.jpg"/><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524000" y="3683726"/>
            <a:ext cx="9144000" cy="769441"/>
          </a:xfrm>
          <a:prstGeom prst="rect">
            <a:avLst/>
          </a:prstGeom>
          <a:noFill/>
        </p:spPr>
        <p:txBody>
          <a:bodyPr wrap="square" rtlCol="0">
            <a:spAutoFit/>
          </a:bodyPr>
          <a:lstStyle/>
          <a:p>
            <a:pPr algn="ctr"/>
            <a:r>
              <a:rPr lang="zh-CN" altLang="en-US" sz="4400" b="1" dirty="0" smtClean="0">
                <a:latin typeface="微软雅黑" panose="020B0503020204020204" pitchFamily="34" charset="-122"/>
                <a:ea typeface="微软雅黑" panose="020B0503020204020204" pitchFamily="34" charset="-122"/>
              </a:rPr>
              <a:t>钾肥市场分析及农资流通新模式探索</a:t>
            </a:r>
            <a:endParaRPr lang="zh-CN" altLang="en-US" sz="4400" b="1" dirty="0">
              <a:latin typeface="微软雅黑" panose="020B0503020204020204" pitchFamily="34" charset="-122"/>
              <a:ea typeface="微软雅黑" panose="020B0503020204020204" pitchFamily="34" charset="-122"/>
            </a:endParaRPr>
          </a:p>
        </p:txBody>
      </p:sp>
      <p:sp>
        <p:nvSpPr>
          <p:cNvPr id="4" name="文本框 3"/>
          <p:cNvSpPr txBox="1"/>
          <p:nvPr/>
        </p:nvSpPr>
        <p:spPr>
          <a:xfrm>
            <a:off x="3346268" y="5622834"/>
            <a:ext cx="5499463" cy="923330"/>
          </a:xfrm>
          <a:prstGeom prst="rect">
            <a:avLst/>
          </a:prstGeom>
          <a:noFill/>
        </p:spPr>
        <p:txBody>
          <a:bodyPr wrap="square" rtlCol="0">
            <a:spAutoFit/>
          </a:bodyPr>
          <a:lstStyle/>
          <a:p>
            <a:pPr algn="ctr"/>
            <a:r>
              <a:rPr lang="zh-CN" altLang="en-US" b="1" dirty="0">
                <a:latin typeface="微软雅黑" panose="020B0503020204020204" pitchFamily="34" charset="-122"/>
                <a:ea typeface="微软雅黑" panose="020B0503020204020204" pitchFamily="34" charset="-122"/>
              </a:rPr>
              <a:t>北京</a:t>
            </a:r>
            <a:r>
              <a:rPr lang="zh-CN" altLang="en-US" b="1" dirty="0">
                <a:solidFill>
                  <a:srgbClr val="FA6B27"/>
                </a:solidFill>
                <a:latin typeface="微软雅黑" panose="020B0503020204020204" pitchFamily="34" charset="-122"/>
                <a:ea typeface="微软雅黑" panose="020B0503020204020204" pitchFamily="34" charset="-122"/>
              </a:rPr>
              <a:t>乐农道</a:t>
            </a:r>
            <a:r>
              <a:rPr lang="zh-CN" altLang="en-US" b="1" dirty="0">
                <a:latin typeface="微软雅黑" panose="020B0503020204020204" pitchFamily="34" charset="-122"/>
                <a:ea typeface="微软雅黑" panose="020B0503020204020204" pitchFamily="34" charset="-122"/>
              </a:rPr>
              <a:t>农业科技服务有限公司</a:t>
            </a:r>
          </a:p>
          <a:p>
            <a:pPr algn="ctr"/>
            <a:endParaRPr lang="en-US" altLang="zh-CN" dirty="0" smtClean="0">
              <a:latin typeface="微软雅黑" panose="020B0503020204020204" pitchFamily="34" charset="-122"/>
              <a:ea typeface="微软雅黑" panose="020B0503020204020204" pitchFamily="34" charset="-122"/>
            </a:endParaRPr>
          </a:p>
          <a:p>
            <a:pPr algn="ctr"/>
            <a:r>
              <a:rPr lang="en-US" altLang="zh-CN" dirty="0" smtClean="0">
                <a:latin typeface="微软雅黑" panose="020B0503020204020204" pitchFamily="34" charset="-122"/>
                <a:ea typeface="微软雅黑" panose="020B0503020204020204" pitchFamily="34" charset="-122"/>
              </a:rPr>
              <a:t>2016</a:t>
            </a:r>
            <a:r>
              <a:rPr lang="zh-CN" altLang="en-US" dirty="0" smtClean="0">
                <a:latin typeface="微软雅黑" panose="020B0503020204020204" pitchFamily="34" charset="-122"/>
                <a:ea typeface="微软雅黑" panose="020B0503020204020204" pitchFamily="34" charset="-122"/>
              </a:rPr>
              <a:t>年</a:t>
            </a:r>
            <a:r>
              <a:rPr lang="en-US" altLang="zh-CN" dirty="0">
                <a:latin typeface="微软雅黑" panose="020B0503020204020204" pitchFamily="34" charset="-122"/>
                <a:ea typeface="微软雅黑" panose="020B0503020204020204" pitchFamily="34" charset="-122"/>
              </a:rPr>
              <a:t>3</a:t>
            </a:r>
            <a:r>
              <a:rPr lang="zh-CN" altLang="en-US" dirty="0" smtClean="0">
                <a:latin typeface="微软雅黑" panose="020B0503020204020204" pitchFamily="34" charset="-122"/>
                <a:ea typeface="微软雅黑" panose="020B0503020204020204" pitchFamily="34" charset="-122"/>
              </a:rPr>
              <a:t>月</a:t>
            </a: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2168060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1720" y="4063360"/>
            <a:ext cx="5346714" cy="2611726"/>
          </a:xfrm>
          <a:prstGeom prst="rect">
            <a:avLst/>
          </a:prstGeom>
          <a:solidFill>
            <a:srgbClr val="5B9BD5"/>
          </a:solidFill>
          <a:ln w="9525" cap="rnd" cmpd="sng" algn="ctr">
            <a:solidFill>
              <a:srgbClr val="5FCBEF"/>
            </a:solidFill>
            <a:prstDash val="sysDash"/>
          </a:ln>
          <a:effectLst/>
        </p:spPr>
        <p:txBody>
          <a:bodyPr vert="horz" wrap="square" lIns="73152" tIns="35934" rIns="73152" bIns="35934" numCol="1" rtlCol="0" anchor="ctr" anchorCtr="0" compatLnSpc="1">
            <a:prstTxWarp prst="textNoShape">
              <a:avLst/>
            </a:prstTxWarp>
            <a:spAutoFit/>
          </a:bodyPr>
          <a:lstStyle/>
          <a:p>
            <a:pPr marL="342900" indent="-342900">
              <a:spcBef>
                <a:spcPts val="600"/>
              </a:spcBef>
              <a:buSzPct val="100000"/>
              <a:buFont typeface="Wingdings" panose="05000000000000000000" pitchFamily="2" charset="2"/>
              <a:buChar char="Ø"/>
              <a:defRPr/>
            </a:pPr>
            <a:r>
              <a:rPr lang="zh-CN" altLang="en-US" sz="2000" kern="0" dirty="0">
                <a:latin typeface="微软雅黑" panose="020B0503020204020204" pitchFamily="34" charset="-122"/>
                <a:ea typeface="微软雅黑" panose="020B0503020204020204" pitchFamily="34" charset="-122"/>
              </a:rPr>
              <a:t>供过于求趋势将加剧：</a:t>
            </a:r>
            <a:r>
              <a:rPr lang="en-US" altLang="zh-CN" sz="2000" kern="0" dirty="0">
                <a:latin typeface="微软雅黑" panose="020B0503020204020204" pitchFamily="34" charset="-122"/>
                <a:ea typeface="微软雅黑" panose="020B0503020204020204" pitchFamily="34" charset="-122"/>
              </a:rPr>
              <a:t>2019</a:t>
            </a:r>
            <a:r>
              <a:rPr lang="zh-CN" altLang="en-US" sz="2000" kern="0" dirty="0">
                <a:latin typeface="微软雅黑" panose="020B0503020204020204" pitchFamily="34" charset="-122"/>
                <a:ea typeface="微软雅黑" panose="020B0503020204020204" pitchFamily="34" charset="-122"/>
              </a:rPr>
              <a:t>年，产能将达到</a:t>
            </a:r>
            <a:r>
              <a:rPr lang="en-US" altLang="zh-CN" sz="2000" kern="0" dirty="0">
                <a:latin typeface="微软雅黑" panose="020B0503020204020204" pitchFamily="34" charset="-122"/>
                <a:ea typeface="微软雅黑" panose="020B0503020204020204" pitchFamily="34" charset="-122"/>
              </a:rPr>
              <a:t>6080</a:t>
            </a:r>
            <a:r>
              <a:rPr lang="zh-CN" altLang="en-US" sz="2000" kern="0" dirty="0">
                <a:latin typeface="微软雅黑" panose="020B0503020204020204" pitchFamily="34" charset="-122"/>
                <a:ea typeface="微软雅黑" panose="020B0503020204020204" pitchFamily="34" charset="-122"/>
              </a:rPr>
              <a:t>万吨</a:t>
            </a:r>
            <a:r>
              <a:rPr lang="en-US" altLang="zh-CN" sz="2000" kern="0" dirty="0">
                <a:latin typeface="微软雅黑" panose="020B0503020204020204" pitchFamily="34" charset="-122"/>
                <a:ea typeface="微软雅黑" panose="020B0503020204020204" pitchFamily="34" charset="-122"/>
              </a:rPr>
              <a:t>K</a:t>
            </a:r>
            <a:r>
              <a:rPr lang="en-US" altLang="zh-CN" sz="2000" kern="0" baseline="-25000" dirty="0">
                <a:latin typeface="微软雅黑" panose="020B0503020204020204" pitchFamily="34" charset="-122"/>
                <a:ea typeface="微软雅黑" panose="020B0503020204020204" pitchFamily="34" charset="-122"/>
              </a:rPr>
              <a:t>2</a:t>
            </a:r>
            <a:r>
              <a:rPr lang="en-US" altLang="zh-CN" sz="2000" kern="0" dirty="0">
                <a:latin typeface="微软雅黑" panose="020B0503020204020204" pitchFamily="34" charset="-122"/>
                <a:ea typeface="微软雅黑" panose="020B0503020204020204" pitchFamily="34" charset="-122"/>
              </a:rPr>
              <a:t>O</a:t>
            </a:r>
            <a:r>
              <a:rPr lang="zh-CN" altLang="en-US" sz="2000" kern="0" dirty="0">
                <a:latin typeface="微软雅黑" panose="020B0503020204020204" pitchFamily="34" charset="-122"/>
                <a:ea typeface="微软雅黑" panose="020B0503020204020204" pitchFamily="34" charset="-122"/>
              </a:rPr>
              <a:t>，需求仅为</a:t>
            </a:r>
            <a:r>
              <a:rPr lang="en-US" altLang="zh-CN" sz="2000" kern="0" dirty="0">
                <a:latin typeface="微软雅黑" panose="020B0503020204020204" pitchFamily="34" charset="-122"/>
                <a:ea typeface="微软雅黑" panose="020B0503020204020204" pitchFamily="34" charset="-122"/>
              </a:rPr>
              <a:t>3950</a:t>
            </a:r>
            <a:r>
              <a:rPr lang="zh-CN" altLang="en-US" sz="2000" kern="0" dirty="0">
                <a:latin typeface="微软雅黑" panose="020B0503020204020204" pitchFamily="34" charset="-122"/>
                <a:ea typeface="微软雅黑" panose="020B0503020204020204" pitchFamily="34" charset="-122"/>
              </a:rPr>
              <a:t>万吨</a:t>
            </a:r>
            <a:r>
              <a:rPr lang="en-US" altLang="zh-CN" sz="2000" kern="0" dirty="0">
                <a:latin typeface="微软雅黑" panose="020B0503020204020204" pitchFamily="34" charset="-122"/>
                <a:ea typeface="微软雅黑" panose="020B0503020204020204" pitchFamily="34" charset="-122"/>
              </a:rPr>
              <a:t>K</a:t>
            </a:r>
            <a:r>
              <a:rPr lang="en-US" altLang="zh-CN" sz="2000" kern="0" baseline="-25000" dirty="0">
                <a:latin typeface="微软雅黑" panose="020B0503020204020204" pitchFamily="34" charset="-122"/>
                <a:ea typeface="微软雅黑" panose="020B0503020204020204" pitchFamily="34" charset="-122"/>
              </a:rPr>
              <a:t>2</a:t>
            </a:r>
            <a:r>
              <a:rPr lang="en-US" altLang="zh-CN" sz="2000" kern="0" dirty="0">
                <a:latin typeface="微软雅黑" panose="020B0503020204020204" pitchFamily="34" charset="-122"/>
                <a:ea typeface="微软雅黑" panose="020B0503020204020204" pitchFamily="34" charset="-122"/>
              </a:rPr>
              <a:t>O</a:t>
            </a:r>
            <a:r>
              <a:rPr lang="zh-CN" altLang="en-US" sz="2000" kern="0" dirty="0">
                <a:latin typeface="微软雅黑" panose="020B0503020204020204" pitchFamily="34" charset="-122"/>
                <a:ea typeface="微软雅黑" panose="020B0503020204020204" pitchFamily="34" charset="-122"/>
              </a:rPr>
              <a:t>，不考虑新增产能，当前产能就能满足</a:t>
            </a:r>
            <a:r>
              <a:rPr lang="en-US" altLang="zh-CN" sz="2000" kern="0" dirty="0">
                <a:latin typeface="微软雅黑" panose="020B0503020204020204" pitchFamily="34" charset="-122"/>
                <a:ea typeface="微软雅黑" panose="020B0503020204020204" pitchFamily="34" charset="-122"/>
              </a:rPr>
              <a:t>2019</a:t>
            </a:r>
            <a:r>
              <a:rPr lang="zh-CN" altLang="en-US" sz="2000" kern="0" dirty="0">
                <a:latin typeface="微软雅黑" panose="020B0503020204020204" pitchFamily="34" charset="-122"/>
                <a:ea typeface="微软雅黑" panose="020B0503020204020204" pitchFamily="34" charset="-122"/>
              </a:rPr>
              <a:t>年需求。</a:t>
            </a:r>
            <a:endParaRPr lang="en-US" altLang="zh-CN" sz="2000" kern="0" dirty="0">
              <a:latin typeface="微软雅黑" panose="020B0503020204020204" pitchFamily="34" charset="-122"/>
              <a:ea typeface="微软雅黑" panose="020B0503020204020204" pitchFamily="34" charset="-122"/>
            </a:endParaRPr>
          </a:p>
          <a:p>
            <a:pPr marL="342900" indent="-342900">
              <a:spcBef>
                <a:spcPts val="600"/>
              </a:spcBef>
              <a:buSzPct val="100000"/>
              <a:buFont typeface="Wingdings" panose="05000000000000000000" pitchFamily="2" charset="2"/>
              <a:buChar char="Ø"/>
              <a:defRPr/>
            </a:pPr>
            <a:r>
              <a:rPr lang="zh-CN" altLang="en-US" sz="2000" kern="0" dirty="0">
                <a:latin typeface="微软雅黑" panose="020B0503020204020204" pitchFamily="34" charset="-122"/>
                <a:ea typeface="微软雅黑" panose="020B0503020204020204" pitchFamily="34" charset="-122"/>
              </a:rPr>
              <a:t>区域供求不平衡，未来</a:t>
            </a:r>
            <a:r>
              <a:rPr lang="en-US" altLang="zh-CN" sz="2000" kern="0" dirty="0">
                <a:latin typeface="微软雅黑" panose="020B0503020204020204" pitchFamily="34" charset="-122"/>
                <a:ea typeface="微软雅黑" panose="020B0503020204020204" pitchFamily="34" charset="-122"/>
              </a:rPr>
              <a:t>5</a:t>
            </a:r>
            <a:r>
              <a:rPr lang="zh-CN" altLang="en-US" sz="2000" kern="0" dirty="0">
                <a:latin typeface="微软雅黑" panose="020B0503020204020204" pitchFamily="34" charset="-122"/>
                <a:ea typeface="微软雅黑" panose="020B0503020204020204" pitchFamily="34" charset="-122"/>
              </a:rPr>
              <a:t>年，钾肥消费量最大地区仍是东亚、南亚、拉美地区，总需求量将达到</a:t>
            </a:r>
            <a:r>
              <a:rPr lang="en-US" altLang="zh-CN" sz="2000" kern="0" dirty="0">
                <a:latin typeface="微软雅黑" panose="020B0503020204020204" pitchFamily="34" charset="-122"/>
                <a:ea typeface="微软雅黑" panose="020B0503020204020204" pitchFamily="34" charset="-122"/>
              </a:rPr>
              <a:t>2300</a:t>
            </a:r>
            <a:r>
              <a:rPr lang="zh-CN" altLang="en-US" sz="2000" kern="0" dirty="0">
                <a:latin typeface="微软雅黑" panose="020B0503020204020204" pitchFamily="34" charset="-122"/>
                <a:ea typeface="微软雅黑" panose="020B0503020204020204" pitchFamily="34" charset="-122"/>
              </a:rPr>
              <a:t>万吨</a:t>
            </a:r>
            <a:r>
              <a:rPr lang="en-US" altLang="zh-CN" sz="2000" kern="0" dirty="0">
                <a:latin typeface="微软雅黑" panose="020B0503020204020204" pitchFamily="34" charset="-122"/>
                <a:ea typeface="微软雅黑" panose="020B0503020204020204" pitchFamily="34" charset="-122"/>
              </a:rPr>
              <a:t>K</a:t>
            </a:r>
            <a:r>
              <a:rPr lang="en-US" altLang="zh-CN" sz="2000" kern="0" baseline="-25000" dirty="0">
                <a:latin typeface="微软雅黑" panose="020B0503020204020204" pitchFamily="34" charset="-122"/>
                <a:ea typeface="微软雅黑" panose="020B0503020204020204" pitchFamily="34" charset="-122"/>
              </a:rPr>
              <a:t>2</a:t>
            </a:r>
            <a:r>
              <a:rPr lang="en-US" altLang="zh-CN" sz="2000" kern="0" dirty="0">
                <a:latin typeface="微软雅黑" panose="020B0503020204020204" pitchFamily="34" charset="-122"/>
                <a:ea typeface="微软雅黑" panose="020B0503020204020204" pitchFamily="34" charset="-122"/>
              </a:rPr>
              <a:t>O </a:t>
            </a:r>
            <a:r>
              <a:rPr lang="zh-CN" altLang="en-US" sz="2000" kern="0" dirty="0">
                <a:latin typeface="微软雅黑" panose="020B0503020204020204" pitchFamily="34" charset="-122"/>
                <a:ea typeface="微软雅黑" panose="020B0503020204020204" pitchFamily="34" charset="-122"/>
              </a:rPr>
              <a:t>，这些地区未来产能无明显增加。</a:t>
            </a:r>
          </a:p>
        </p:txBody>
      </p:sp>
      <p:grpSp>
        <p:nvGrpSpPr>
          <p:cNvPr id="3" name="组合 2"/>
          <p:cNvGrpSpPr/>
          <p:nvPr/>
        </p:nvGrpSpPr>
        <p:grpSpPr>
          <a:xfrm>
            <a:off x="681720" y="1306330"/>
            <a:ext cx="5346713" cy="2638698"/>
            <a:chOff x="4704970" y="2113806"/>
            <a:chExt cx="4691566" cy="2353957"/>
          </a:xfrm>
        </p:grpSpPr>
        <p:pic>
          <p:nvPicPr>
            <p:cNvPr id="4" name="图片 3"/>
            <p:cNvPicPr>
              <a:picLocks noChangeAspect="1"/>
            </p:cNvPicPr>
            <p:nvPr/>
          </p:nvPicPr>
          <p:blipFill rotWithShape="1">
            <a:blip r:embed="rId2"/>
            <a:srcRect l="39311"/>
            <a:stretch/>
          </p:blipFill>
          <p:spPr>
            <a:xfrm>
              <a:off x="6008729" y="2115639"/>
              <a:ext cx="3387807" cy="2352124"/>
            </a:xfrm>
            <a:prstGeom prst="rect">
              <a:avLst/>
            </a:prstGeom>
          </p:spPr>
        </p:pic>
        <p:pic>
          <p:nvPicPr>
            <p:cNvPr id="5" name="图片 4"/>
            <p:cNvPicPr>
              <a:picLocks noChangeAspect="1"/>
            </p:cNvPicPr>
            <p:nvPr/>
          </p:nvPicPr>
          <p:blipFill rotWithShape="1">
            <a:blip r:embed="rId2"/>
            <a:srcRect r="77609"/>
            <a:stretch/>
          </p:blipFill>
          <p:spPr>
            <a:xfrm>
              <a:off x="4704970" y="2113806"/>
              <a:ext cx="1307191" cy="2352124"/>
            </a:xfrm>
            <a:prstGeom prst="rect">
              <a:avLst/>
            </a:prstGeom>
          </p:spPr>
        </p:pic>
      </p:grpSp>
      <p:sp>
        <p:nvSpPr>
          <p:cNvPr id="7" name="矩形 6"/>
          <p:cNvSpPr/>
          <p:nvPr/>
        </p:nvSpPr>
        <p:spPr>
          <a:xfrm>
            <a:off x="681720" y="877274"/>
            <a:ext cx="4621799" cy="400110"/>
          </a:xfrm>
          <a:prstGeom prst="rect">
            <a:avLst/>
          </a:prstGeom>
        </p:spPr>
        <p:txBody>
          <a:bodyPr wrap="square">
            <a:spAutoFit/>
          </a:bodyPr>
          <a:lstStyle/>
          <a:p>
            <a:r>
              <a:rPr lang="zh-CN" altLang="en-US" sz="2000" dirty="0">
                <a:latin typeface="华文楷体" panose="02010600040101010101" pitchFamily="2" charset="-122"/>
                <a:ea typeface="华文楷体" panose="02010600040101010101" pitchFamily="2" charset="-122"/>
              </a:rPr>
              <a:t>世界钾肥供应和需求，</a:t>
            </a:r>
            <a:r>
              <a:rPr lang="en-US" altLang="zh-CN" sz="2000" dirty="0" smtClean="0">
                <a:latin typeface="华文楷体" panose="02010600040101010101" pitchFamily="2" charset="-122"/>
                <a:ea typeface="华文楷体" panose="02010600040101010101" pitchFamily="2" charset="-122"/>
              </a:rPr>
              <a:t>2014-2019</a:t>
            </a:r>
            <a:r>
              <a:rPr lang="zh-CN" altLang="en-US" sz="2000" dirty="0" smtClean="0">
                <a:latin typeface="华文楷体" panose="02010600040101010101" pitchFamily="2" charset="-122"/>
                <a:ea typeface="华文楷体" panose="02010600040101010101" pitchFamily="2" charset="-122"/>
              </a:rPr>
              <a:t>，</a:t>
            </a:r>
            <a:r>
              <a:rPr lang="en-US" altLang="zh-CN" sz="2000" dirty="0" smtClean="0">
                <a:latin typeface="华文楷体" panose="02010600040101010101" pitchFamily="2" charset="-122"/>
                <a:ea typeface="华文楷体" panose="02010600040101010101" pitchFamily="2" charset="-122"/>
              </a:rPr>
              <a:t>IFA</a:t>
            </a:r>
            <a:endParaRPr lang="en-US" altLang="zh-CN" sz="2000" dirty="0">
              <a:latin typeface="华文楷体" panose="02010600040101010101" pitchFamily="2" charset="-122"/>
              <a:ea typeface="华文楷体" panose="02010600040101010101" pitchFamily="2" charset="-122"/>
            </a:endParaRPr>
          </a:p>
        </p:txBody>
      </p:sp>
      <p:sp>
        <p:nvSpPr>
          <p:cNvPr id="8" name="文本框 7"/>
          <p:cNvSpPr txBox="1"/>
          <p:nvPr/>
        </p:nvSpPr>
        <p:spPr>
          <a:xfrm>
            <a:off x="176952" y="117919"/>
            <a:ext cx="5858088" cy="55399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1217612" rtl="0" fontAlgn="auto" latinLnBrk="1" hangingPunct="0">
              <a:lnSpc>
                <a:spcPct val="100000"/>
              </a:lnSpc>
              <a:spcBef>
                <a:spcPts val="0"/>
              </a:spcBef>
              <a:spcAft>
                <a:spcPts val="0"/>
              </a:spcAft>
              <a:buClrTx/>
              <a:buSzTx/>
              <a:buFontTx/>
              <a:buNone/>
              <a:tabLst/>
            </a:pPr>
            <a:r>
              <a:rPr lang="zh-CN" altLang="en-US" sz="3000" dirty="0" smtClean="0">
                <a:latin typeface="微软雅黑" panose="020B0503020204020204" pitchFamily="34" charset="-122"/>
                <a:ea typeface="微软雅黑" panose="020B0503020204020204" pitchFamily="34" charset="-122"/>
                <a:sym typeface="幼圆"/>
              </a:rPr>
              <a:t>钾肥供求格局变化</a:t>
            </a:r>
            <a:endParaRPr kumimoji="0" lang="zh-CN" altLang="en-US" sz="3000" b="0" i="0" u="none" strike="noStrike" cap="none" spc="0" normalizeH="0" baseline="0" dirty="0">
              <a:ln>
                <a:noFill/>
              </a:ln>
              <a:effectLst/>
              <a:uFillTx/>
              <a:latin typeface="微软雅黑" panose="020B0503020204020204" pitchFamily="34" charset="-122"/>
              <a:ea typeface="微软雅黑" panose="020B0503020204020204" pitchFamily="34" charset="-122"/>
              <a:sym typeface="幼圆"/>
            </a:endParaRPr>
          </a:p>
        </p:txBody>
      </p:sp>
      <p:sp>
        <p:nvSpPr>
          <p:cNvPr id="9" name="TextBox 15"/>
          <p:cNvSpPr txBox="1"/>
          <p:nvPr/>
        </p:nvSpPr>
        <p:spPr>
          <a:xfrm>
            <a:off x="7049992" y="4538390"/>
            <a:ext cx="4026932" cy="307777"/>
          </a:xfrm>
          <a:prstGeom prst="rect">
            <a:avLst/>
          </a:prstGeom>
          <a:noFill/>
        </p:spPr>
        <p:txBody>
          <a:bodyPr wrap="square" rtlCol="0">
            <a:spAutoFit/>
          </a:bodyPr>
          <a:lstStyle/>
          <a:p>
            <a:pPr algn="ctr"/>
            <a:r>
              <a:rPr lang="en-US" altLang="zh-CN" sz="1400" dirty="0">
                <a:latin typeface="微软雅黑" panose="020B0503020204020204" pitchFamily="34" charset="-122"/>
                <a:ea typeface="微软雅黑" panose="020B0503020204020204" pitchFamily="34" charset="-122"/>
                <a:cs typeface="Times New Roman" pitchFamily="18" charset="0"/>
              </a:rPr>
              <a:t>2015</a:t>
            </a:r>
            <a:r>
              <a:rPr lang="zh-CN" altLang="en-US" sz="1400" dirty="0">
                <a:latin typeface="微软雅黑" panose="020B0503020204020204" pitchFamily="34" charset="-122"/>
                <a:ea typeface="微软雅黑" panose="020B0503020204020204" pitchFamily="34" charset="-122"/>
                <a:cs typeface="Times New Roman" pitchFamily="18" charset="0"/>
              </a:rPr>
              <a:t>年中国进口合同量分布，万吨实物量</a:t>
            </a:r>
          </a:p>
        </p:txBody>
      </p:sp>
      <p:sp>
        <p:nvSpPr>
          <p:cNvPr id="10" name="AutoShape 19"/>
          <p:cNvSpPr>
            <a:spLocks noChangeArrowheads="1"/>
          </p:cNvSpPr>
          <p:nvPr/>
        </p:nvSpPr>
        <p:spPr bwMode="auto">
          <a:xfrm>
            <a:off x="7227254" y="1047133"/>
            <a:ext cx="3672408" cy="393009"/>
          </a:xfrm>
          <a:prstGeom prst="foldedCorner">
            <a:avLst>
              <a:gd name="adj" fmla="val 15046"/>
            </a:avLst>
          </a:prstGeom>
          <a:solidFill>
            <a:srgbClr val="5B9BD5"/>
          </a:solidFill>
          <a:ln w="3175">
            <a:solidFill>
              <a:srgbClr val="C0C0C0"/>
            </a:solidFill>
            <a:round/>
            <a:headEnd/>
            <a:tailEnd/>
          </a:ln>
          <a:effectLst>
            <a:outerShdw dist="12700" dir="5400000" algn="ctr" rotWithShape="0">
              <a:srgbClr val="EBEBEB"/>
            </a:outerShdw>
          </a:effectLst>
        </p:spPr>
        <p:txBody>
          <a:bodyPr wrap="none" anchor="ctr"/>
          <a:lstStyle/>
          <a:p>
            <a:pPr>
              <a:defRPr/>
            </a:pPr>
            <a:r>
              <a:rPr lang="zh-CN" altLang="en-US" sz="1600" kern="0" dirty="0">
                <a:latin typeface="微软雅黑" panose="020B0503020204020204" pitchFamily="34" charset="-122"/>
                <a:ea typeface="微软雅黑" panose="020B0503020204020204" pitchFamily="34" charset="-122"/>
              </a:rPr>
              <a:t>国际供应商以量为先，份额争夺激烈</a:t>
            </a:r>
          </a:p>
        </p:txBody>
      </p:sp>
      <p:sp>
        <p:nvSpPr>
          <p:cNvPr id="11" name="矩形 10"/>
          <p:cNvSpPr/>
          <p:nvPr/>
        </p:nvSpPr>
        <p:spPr>
          <a:xfrm>
            <a:off x="7191662" y="4999891"/>
            <a:ext cx="3672408" cy="1569660"/>
          </a:xfrm>
          <a:prstGeom prst="rect">
            <a:avLst/>
          </a:prstGeom>
          <a:solidFill>
            <a:srgbClr val="5B9BD5"/>
          </a:solidFill>
          <a:ln>
            <a:solidFill>
              <a:srgbClr val="5FCBEF"/>
            </a:solidFill>
            <a:prstDash val="sysDash"/>
          </a:ln>
        </p:spPr>
        <p:txBody>
          <a:bodyPr wrap="square">
            <a:spAutoFit/>
          </a:bodyPr>
          <a:lstStyle/>
          <a:p>
            <a:pPr>
              <a:lnSpc>
                <a:spcPct val="150000"/>
              </a:lnSpc>
              <a:defRPr/>
            </a:pPr>
            <a:r>
              <a:rPr lang="zh-CN" altLang="en-US" sz="1600" kern="0" dirty="0">
                <a:latin typeface="微软雅黑" panose="020B0503020204020204" pitchFamily="34" charset="-122"/>
                <a:ea typeface="微软雅黑" panose="020B0503020204020204" pitchFamily="34" charset="-122"/>
              </a:rPr>
              <a:t>国际供应商实施以量为先的政策，目前除约旦外的各主要供应商均在中国开办了办事处、并销售给多个贸易渠道和</a:t>
            </a:r>
            <a:r>
              <a:rPr lang="zh-CN" altLang="en-US" sz="1600" kern="0" dirty="0" smtClean="0">
                <a:latin typeface="微软雅黑" panose="020B0503020204020204" pitchFamily="34" charset="-122"/>
                <a:ea typeface="微软雅黑" panose="020B0503020204020204" pitchFamily="34" charset="-122"/>
              </a:rPr>
              <a:t>终端工厂客户。</a:t>
            </a:r>
            <a:endParaRPr lang="zh-CN" altLang="en-US" sz="1600" kern="0" dirty="0">
              <a:latin typeface="微软雅黑" panose="020B0503020204020204" pitchFamily="34" charset="-122"/>
              <a:ea typeface="微软雅黑" panose="020B0503020204020204" pitchFamily="34" charset="-122"/>
            </a:endParaRPr>
          </a:p>
        </p:txBody>
      </p:sp>
      <p:pic>
        <p:nvPicPr>
          <p:cNvPr id="12" name="Picture 1" descr="C:\Users\tanguangyong\AppData\Roaming\Tencent\Users\602936723\QQ\WinTemp\RichOle\SA%YRRRD[9Z5_XZP%Q_08TT.png"/>
          <p:cNvPicPr>
            <a:picLocks noChangeAspect="1" noChangeArrowheads="1"/>
          </p:cNvPicPr>
          <p:nvPr/>
        </p:nvPicPr>
        <p:blipFill>
          <a:blip r:embed="rId3"/>
          <a:srcRect/>
          <a:stretch>
            <a:fillRect/>
          </a:stretch>
        </p:blipFill>
        <p:spPr bwMode="auto">
          <a:xfrm>
            <a:off x="7191662" y="1545840"/>
            <a:ext cx="3708000" cy="2886852"/>
          </a:xfrm>
          <a:prstGeom prst="rect">
            <a:avLst/>
          </a:prstGeom>
          <a:noFill/>
        </p:spPr>
      </p:pic>
    </p:spTree>
    <p:extLst>
      <p:ext uri="{BB962C8B-B14F-4D97-AF65-F5344CB8AC3E}">
        <p14:creationId xmlns:p14="http://schemas.microsoft.com/office/powerpoint/2010/main" val="4008053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占位符 16"/>
          <p:cNvSpPr txBox="1">
            <a:spLocks/>
          </p:cNvSpPr>
          <p:nvPr/>
        </p:nvSpPr>
        <p:spPr>
          <a:xfrm>
            <a:off x="931945" y="1127979"/>
            <a:ext cx="10607040" cy="1008962"/>
          </a:xfrm>
          <a:prstGeom prst="rect">
            <a:avLst/>
          </a:prstGeom>
          <a:solidFill>
            <a:srgbClr val="5B9BD5"/>
          </a:solidFill>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nSpc>
                <a:spcPct val="150000"/>
              </a:lnSpc>
              <a:spcBef>
                <a:spcPts val="0"/>
              </a:spcBef>
              <a:buClr>
                <a:srgbClr val="5FCBEF"/>
              </a:buClr>
              <a:buFont typeface="Wingdings" panose="05000000000000000000" pitchFamily="2" charset="2"/>
              <a:buChar char="Ø"/>
              <a:defRPr/>
            </a:pPr>
            <a:r>
              <a:rPr lang="zh-CN" altLang="en-US" dirty="0">
                <a:solidFill>
                  <a:schemeClr val="tx1"/>
                </a:solidFill>
                <a:latin typeface="微软雅黑" panose="020B0503020204020204" pitchFamily="34" charset="-122"/>
                <a:ea typeface="微软雅黑" panose="020B0503020204020204" pitchFamily="34" charset="-122"/>
              </a:rPr>
              <a:t>全球钾肥供过于求趋势加剧，印度、巴西等主要市场由于汇率等问题导致成本增加，需求下降。</a:t>
            </a:r>
          </a:p>
          <a:p>
            <a:pPr>
              <a:lnSpc>
                <a:spcPct val="150000"/>
              </a:lnSpc>
              <a:spcBef>
                <a:spcPts val="0"/>
              </a:spcBef>
              <a:buClr>
                <a:srgbClr val="5FCBEF"/>
              </a:buClr>
              <a:buFont typeface="Wingdings" panose="05000000000000000000" pitchFamily="2" charset="2"/>
              <a:buChar char="Ø"/>
              <a:defRPr/>
            </a:pPr>
            <a:r>
              <a:rPr lang="zh-CN" altLang="en-US" dirty="0" smtClean="0">
                <a:solidFill>
                  <a:schemeClr val="tx1"/>
                </a:solidFill>
                <a:latin typeface="微软雅黑" panose="020B0503020204020204" pitchFamily="34" charset="-122"/>
                <a:ea typeface="微软雅黑" panose="020B0503020204020204" pitchFamily="34" charset="-122"/>
              </a:rPr>
              <a:t>国际</a:t>
            </a:r>
            <a:r>
              <a:rPr lang="zh-CN" altLang="en-US" dirty="0">
                <a:solidFill>
                  <a:schemeClr val="tx1"/>
                </a:solidFill>
                <a:latin typeface="微软雅黑" panose="020B0503020204020204" pitchFamily="34" charset="-122"/>
                <a:ea typeface="微软雅黑" panose="020B0503020204020204" pitchFamily="34" charset="-122"/>
              </a:rPr>
              <a:t>主要市场如巴西、印度、东南亚等区域由于供大于求、汇率变化等因素导致市场低迷、行情</a:t>
            </a:r>
            <a:r>
              <a:rPr lang="zh-CN" altLang="en-US" dirty="0" smtClean="0">
                <a:solidFill>
                  <a:schemeClr val="tx1"/>
                </a:solidFill>
                <a:latin typeface="微软雅黑" panose="020B0503020204020204" pitchFamily="34" charset="-122"/>
                <a:ea typeface="微软雅黑" panose="020B0503020204020204" pitchFamily="34" charset="-122"/>
              </a:rPr>
              <a:t>下行</a:t>
            </a:r>
            <a:endParaRPr lang="en-US" altLang="zh-CN" dirty="0" smtClean="0">
              <a:solidFill>
                <a:schemeClr val="tx1"/>
              </a:solidFill>
              <a:latin typeface="微软雅黑" panose="020B0503020204020204" pitchFamily="34" charset="-122"/>
              <a:ea typeface="微软雅黑" panose="020B0503020204020204" pitchFamily="34" charset="-122"/>
            </a:endParaRPr>
          </a:p>
        </p:txBody>
      </p:sp>
      <p:grpSp>
        <p:nvGrpSpPr>
          <p:cNvPr id="30" name="组合 29"/>
          <p:cNvGrpSpPr/>
          <p:nvPr/>
        </p:nvGrpSpPr>
        <p:grpSpPr>
          <a:xfrm>
            <a:off x="8830999" y="2572209"/>
            <a:ext cx="2707986" cy="1871003"/>
            <a:chOff x="3203848" y="2133814"/>
            <a:chExt cx="2707986" cy="1871003"/>
          </a:xfrm>
        </p:grpSpPr>
        <p:pic>
          <p:nvPicPr>
            <p:cNvPr id="2" name="图片 1"/>
            <p:cNvPicPr>
              <a:picLocks noChangeAspect="1"/>
            </p:cNvPicPr>
            <p:nvPr/>
          </p:nvPicPr>
          <p:blipFill>
            <a:blip r:embed="rId2"/>
            <a:stretch>
              <a:fillRect/>
            </a:stretch>
          </p:blipFill>
          <p:spPr>
            <a:xfrm>
              <a:off x="3203848" y="2133814"/>
              <a:ext cx="2707986" cy="1871003"/>
            </a:xfrm>
            <a:prstGeom prst="rect">
              <a:avLst/>
            </a:prstGeom>
            <a:ln>
              <a:solidFill>
                <a:srgbClr val="6699FF"/>
              </a:solidFill>
              <a:prstDash val="sysDash"/>
            </a:ln>
          </p:spPr>
        </p:pic>
        <p:cxnSp>
          <p:nvCxnSpPr>
            <p:cNvPr id="23" name="直接箭头连接符 22"/>
            <p:cNvCxnSpPr/>
            <p:nvPr/>
          </p:nvCxnSpPr>
          <p:spPr>
            <a:xfrm flipV="1">
              <a:off x="3564057" y="2791416"/>
              <a:ext cx="1442294" cy="64807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文本框 23"/>
            <p:cNvSpPr txBox="1"/>
            <p:nvPr/>
          </p:nvSpPr>
          <p:spPr>
            <a:xfrm>
              <a:off x="4513230" y="2983705"/>
              <a:ext cx="750532" cy="261610"/>
            </a:xfrm>
            <a:prstGeom prst="rect">
              <a:avLst/>
            </a:prstGeom>
            <a:noFill/>
          </p:spPr>
          <p:txBody>
            <a:bodyPr wrap="square" rtlCol="0">
              <a:spAutoFit/>
            </a:bodyPr>
            <a:lstStyle/>
            <a:p>
              <a:r>
                <a:rPr lang="zh-CN" altLang="en-US" sz="1100" dirty="0">
                  <a:solidFill>
                    <a:srgbClr val="FF0000"/>
                  </a:solidFill>
                </a:rPr>
                <a:t>贬值</a:t>
              </a:r>
              <a:r>
                <a:rPr lang="en-US" altLang="zh-CN" sz="1100" dirty="0">
                  <a:solidFill>
                    <a:srgbClr val="FF0000"/>
                  </a:solidFill>
                </a:rPr>
                <a:t>≈5%</a:t>
              </a:r>
              <a:endParaRPr lang="zh-CN" altLang="en-US" sz="1100" dirty="0">
                <a:solidFill>
                  <a:srgbClr val="FF0000"/>
                </a:solidFill>
              </a:endParaRPr>
            </a:p>
          </p:txBody>
        </p:sp>
      </p:grpSp>
      <p:grpSp>
        <p:nvGrpSpPr>
          <p:cNvPr id="29" name="组合 28"/>
          <p:cNvGrpSpPr/>
          <p:nvPr/>
        </p:nvGrpSpPr>
        <p:grpSpPr>
          <a:xfrm>
            <a:off x="883315" y="2571251"/>
            <a:ext cx="2699824" cy="1871961"/>
            <a:chOff x="6176051" y="2132856"/>
            <a:chExt cx="2699824" cy="1871961"/>
          </a:xfrm>
        </p:grpSpPr>
        <p:pic>
          <p:nvPicPr>
            <p:cNvPr id="5" name="图片 4"/>
            <p:cNvPicPr>
              <a:picLocks noChangeAspect="1"/>
            </p:cNvPicPr>
            <p:nvPr/>
          </p:nvPicPr>
          <p:blipFill>
            <a:blip r:embed="rId3"/>
            <a:stretch>
              <a:fillRect/>
            </a:stretch>
          </p:blipFill>
          <p:spPr>
            <a:xfrm>
              <a:off x="6228184" y="2132856"/>
              <a:ext cx="2647691" cy="1871961"/>
            </a:xfrm>
            <a:prstGeom prst="rect">
              <a:avLst/>
            </a:prstGeom>
            <a:ln>
              <a:solidFill>
                <a:srgbClr val="6699FF"/>
              </a:solidFill>
              <a:prstDash val="sysDash"/>
            </a:ln>
          </p:spPr>
        </p:pic>
        <p:sp>
          <p:nvSpPr>
            <p:cNvPr id="21" name="文本框 20"/>
            <p:cNvSpPr txBox="1"/>
            <p:nvPr/>
          </p:nvSpPr>
          <p:spPr>
            <a:xfrm>
              <a:off x="6176051" y="2323758"/>
              <a:ext cx="1780325" cy="261610"/>
            </a:xfrm>
            <a:prstGeom prst="rect">
              <a:avLst/>
            </a:prstGeom>
            <a:noFill/>
          </p:spPr>
          <p:txBody>
            <a:bodyPr wrap="square" rtlCol="0">
              <a:spAutoFit/>
            </a:bodyPr>
            <a:lstStyle/>
            <a:p>
              <a:r>
                <a:rPr lang="zh-CN" altLang="en-US" sz="1100" dirty="0">
                  <a:solidFill>
                    <a:schemeClr val="bg1"/>
                  </a:solidFill>
                </a:rPr>
                <a:t>巴西雷阿尔</a:t>
              </a:r>
              <a:r>
                <a:rPr lang="en-US" altLang="zh-CN" sz="1100" dirty="0">
                  <a:solidFill>
                    <a:schemeClr val="bg1"/>
                  </a:solidFill>
                </a:rPr>
                <a:t>vs 1 </a:t>
              </a:r>
              <a:r>
                <a:rPr lang="zh-CN" altLang="en-US" sz="1100" dirty="0">
                  <a:solidFill>
                    <a:schemeClr val="bg1"/>
                  </a:solidFill>
                </a:rPr>
                <a:t>美元</a:t>
              </a:r>
            </a:p>
          </p:txBody>
        </p:sp>
        <p:cxnSp>
          <p:nvCxnSpPr>
            <p:cNvPr id="25" name="直接箭头连接符 24"/>
            <p:cNvCxnSpPr/>
            <p:nvPr/>
          </p:nvCxnSpPr>
          <p:spPr>
            <a:xfrm flipV="1">
              <a:off x="6880689" y="2930685"/>
              <a:ext cx="1442294" cy="64807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文本框 25"/>
            <p:cNvSpPr txBox="1"/>
            <p:nvPr/>
          </p:nvSpPr>
          <p:spPr>
            <a:xfrm>
              <a:off x="7672608" y="3122974"/>
              <a:ext cx="750532" cy="430887"/>
            </a:xfrm>
            <a:prstGeom prst="rect">
              <a:avLst/>
            </a:prstGeom>
            <a:noFill/>
          </p:spPr>
          <p:txBody>
            <a:bodyPr wrap="square" rtlCol="0">
              <a:spAutoFit/>
            </a:bodyPr>
            <a:lstStyle/>
            <a:p>
              <a:r>
                <a:rPr lang="zh-CN" altLang="en-US" sz="1100" dirty="0">
                  <a:solidFill>
                    <a:srgbClr val="FF0000"/>
                  </a:solidFill>
                </a:rPr>
                <a:t>贬值</a:t>
              </a:r>
              <a:r>
                <a:rPr lang="en-US" altLang="zh-CN" sz="1100" dirty="0">
                  <a:solidFill>
                    <a:srgbClr val="FF0000"/>
                  </a:solidFill>
                </a:rPr>
                <a:t>≈40%</a:t>
              </a:r>
              <a:endParaRPr lang="zh-CN" altLang="en-US" sz="1100" dirty="0">
                <a:solidFill>
                  <a:srgbClr val="FF0000"/>
                </a:solidFill>
              </a:endParaRPr>
            </a:p>
          </p:txBody>
        </p:sp>
      </p:grpSp>
      <p:pic>
        <p:nvPicPr>
          <p:cNvPr id="2051" name="Picture 3" descr="F(7S1_1BCPM7`H0JM1H_0[T"/>
          <p:cNvPicPr>
            <a:picLocks noChangeAspect="1" noChangeArrowheads="1"/>
          </p:cNvPicPr>
          <p:nvPr/>
        </p:nvPicPr>
        <p:blipFill rotWithShape="1">
          <a:blip r:embed="rId4">
            <a:extLst>
              <a:ext uri="{28A0092B-C50C-407E-A947-70E740481C1C}">
                <a14:useLocalDpi xmlns:a14="http://schemas.microsoft.com/office/drawing/2010/main" val="0"/>
              </a:ext>
            </a:extLst>
          </a:blip>
          <a:srcRect t="12122"/>
          <a:stretch/>
        </p:blipFill>
        <p:spPr bwMode="auto">
          <a:xfrm>
            <a:off x="922110" y="4657012"/>
            <a:ext cx="2647691" cy="1885738"/>
          </a:xfrm>
          <a:prstGeom prst="rect">
            <a:avLst/>
          </a:prstGeom>
          <a:noFill/>
          <a:ln w="9525">
            <a:solidFill>
              <a:srgbClr val="6699FF"/>
            </a:solidFill>
            <a:prstDash val="sysDash"/>
            <a:miter lim="800000"/>
            <a:headEnd/>
            <a:tailEnd/>
          </a:ln>
          <a:extLst>
            <a:ext uri="{909E8E84-426E-40DD-AFC4-6F175D3DCCD1}">
              <a14:hiddenFill xmlns:a14="http://schemas.microsoft.com/office/drawing/2010/main">
                <a:solidFill>
                  <a:srgbClr val="FFFFFF"/>
                </a:solidFill>
              </a14:hiddenFill>
            </a:ext>
          </a:extLst>
        </p:spPr>
      </p:pic>
      <p:sp>
        <p:nvSpPr>
          <p:cNvPr id="20" name="文本框 19"/>
          <p:cNvSpPr txBox="1"/>
          <p:nvPr/>
        </p:nvSpPr>
        <p:spPr>
          <a:xfrm>
            <a:off x="8893080" y="2884248"/>
            <a:ext cx="1780325" cy="261610"/>
          </a:xfrm>
          <a:prstGeom prst="rect">
            <a:avLst/>
          </a:prstGeom>
          <a:noFill/>
        </p:spPr>
        <p:txBody>
          <a:bodyPr wrap="square" rtlCol="0">
            <a:spAutoFit/>
          </a:bodyPr>
          <a:lstStyle/>
          <a:p>
            <a:r>
              <a:rPr lang="zh-CN" altLang="en-US" sz="1100" dirty="0"/>
              <a:t>印度卢比</a:t>
            </a:r>
            <a:r>
              <a:rPr lang="en-US" altLang="zh-CN" sz="1100" dirty="0"/>
              <a:t>vs 1 </a:t>
            </a:r>
            <a:r>
              <a:rPr lang="zh-CN" altLang="en-US" sz="1100" dirty="0"/>
              <a:t>美元</a:t>
            </a:r>
          </a:p>
        </p:txBody>
      </p:sp>
      <p:grpSp>
        <p:nvGrpSpPr>
          <p:cNvPr id="31" name="组合 30"/>
          <p:cNvGrpSpPr/>
          <p:nvPr/>
        </p:nvGrpSpPr>
        <p:grpSpPr>
          <a:xfrm>
            <a:off x="4914264" y="2597070"/>
            <a:ext cx="2647691" cy="1871962"/>
            <a:chOff x="3131840" y="2132856"/>
            <a:chExt cx="2647691" cy="1871962"/>
          </a:xfrm>
        </p:grpSpPr>
        <p:grpSp>
          <p:nvGrpSpPr>
            <p:cNvPr id="28" name="组合 27"/>
            <p:cNvGrpSpPr/>
            <p:nvPr/>
          </p:nvGrpSpPr>
          <p:grpSpPr>
            <a:xfrm>
              <a:off x="3131840" y="2132856"/>
              <a:ext cx="2647691" cy="1871962"/>
              <a:chOff x="237656" y="2132856"/>
              <a:chExt cx="2647691" cy="1871962"/>
            </a:xfrm>
          </p:grpSpPr>
          <p:pic>
            <p:nvPicPr>
              <p:cNvPr id="3" name="图片 2"/>
              <p:cNvPicPr>
                <a:picLocks noChangeAspect="1"/>
              </p:cNvPicPr>
              <p:nvPr/>
            </p:nvPicPr>
            <p:blipFill>
              <a:blip r:embed="rId5"/>
              <a:stretch>
                <a:fillRect/>
              </a:stretch>
            </p:blipFill>
            <p:spPr>
              <a:xfrm>
                <a:off x="237656" y="2132856"/>
                <a:ext cx="2647691" cy="1871962"/>
              </a:xfrm>
              <a:prstGeom prst="rect">
                <a:avLst/>
              </a:prstGeom>
              <a:ln>
                <a:solidFill>
                  <a:srgbClr val="6699FF"/>
                </a:solidFill>
                <a:prstDash val="sysDash"/>
              </a:ln>
            </p:spPr>
          </p:pic>
          <p:cxnSp>
            <p:nvCxnSpPr>
              <p:cNvPr id="9" name="直接箭头连接符 8"/>
              <p:cNvCxnSpPr/>
              <p:nvPr/>
            </p:nvCxnSpPr>
            <p:spPr>
              <a:xfrm flipV="1">
                <a:off x="755576" y="2957887"/>
                <a:ext cx="1442294" cy="64807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1547495" y="3150176"/>
                <a:ext cx="750532" cy="430887"/>
              </a:xfrm>
              <a:prstGeom prst="rect">
                <a:avLst/>
              </a:prstGeom>
              <a:noFill/>
            </p:spPr>
            <p:txBody>
              <a:bodyPr wrap="square" rtlCol="0">
                <a:spAutoFit/>
              </a:bodyPr>
              <a:lstStyle/>
              <a:p>
                <a:r>
                  <a:rPr lang="zh-CN" altLang="en-US" sz="1100" dirty="0">
                    <a:solidFill>
                      <a:srgbClr val="FF0000"/>
                    </a:solidFill>
                  </a:rPr>
                  <a:t>贬值</a:t>
                </a:r>
                <a:r>
                  <a:rPr lang="en-US" altLang="zh-CN" sz="1100" dirty="0">
                    <a:solidFill>
                      <a:srgbClr val="FF0000"/>
                    </a:solidFill>
                  </a:rPr>
                  <a:t>≈20%</a:t>
                </a:r>
                <a:endParaRPr lang="zh-CN" altLang="en-US" sz="1100" dirty="0">
                  <a:solidFill>
                    <a:srgbClr val="FF0000"/>
                  </a:solidFill>
                </a:endParaRPr>
              </a:p>
            </p:txBody>
          </p:sp>
        </p:grpSp>
        <p:sp>
          <p:nvSpPr>
            <p:cNvPr id="19" name="文本框 18"/>
            <p:cNvSpPr txBox="1"/>
            <p:nvPr/>
          </p:nvSpPr>
          <p:spPr>
            <a:xfrm>
              <a:off x="3151715" y="2325269"/>
              <a:ext cx="1780325" cy="261610"/>
            </a:xfrm>
            <a:prstGeom prst="rect">
              <a:avLst/>
            </a:prstGeom>
            <a:noFill/>
          </p:spPr>
          <p:txBody>
            <a:bodyPr wrap="square" rtlCol="0">
              <a:spAutoFit/>
            </a:bodyPr>
            <a:lstStyle/>
            <a:p>
              <a:r>
                <a:rPr lang="zh-CN" altLang="en-US" sz="1100" dirty="0">
                  <a:solidFill>
                    <a:schemeClr val="bg1"/>
                  </a:solidFill>
                </a:rPr>
                <a:t>马来西亚令吉</a:t>
              </a:r>
              <a:r>
                <a:rPr lang="en-US" altLang="zh-CN" sz="1100" dirty="0">
                  <a:solidFill>
                    <a:schemeClr val="bg1"/>
                  </a:solidFill>
                </a:rPr>
                <a:t>vs 1 </a:t>
              </a:r>
              <a:r>
                <a:rPr lang="zh-CN" altLang="en-US" sz="1100" dirty="0">
                  <a:solidFill>
                    <a:schemeClr val="bg1"/>
                  </a:solidFill>
                </a:rPr>
                <a:t>美元</a:t>
              </a:r>
            </a:p>
          </p:txBody>
        </p:sp>
      </p:grpSp>
      <p:sp>
        <p:nvSpPr>
          <p:cNvPr id="39" name="文本框 38"/>
          <p:cNvSpPr txBox="1"/>
          <p:nvPr/>
        </p:nvSpPr>
        <p:spPr>
          <a:xfrm>
            <a:off x="1406500" y="4942977"/>
            <a:ext cx="2308218" cy="261610"/>
          </a:xfrm>
          <a:prstGeom prst="rect">
            <a:avLst/>
          </a:prstGeom>
          <a:noFill/>
        </p:spPr>
        <p:txBody>
          <a:bodyPr wrap="square" rtlCol="0">
            <a:spAutoFit/>
          </a:bodyPr>
          <a:lstStyle/>
          <a:p>
            <a:r>
              <a:rPr lang="zh-CN" altLang="en-US" sz="1100" dirty="0">
                <a:solidFill>
                  <a:schemeClr val="bg1"/>
                </a:solidFill>
              </a:rPr>
              <a:t>巴西大颗粒现货价格，美元</a:t>
            </a:r>
            <a:r>
              <a:rPr lang="en-US" altLang="zh-CN" sz="1100" dirty="0">
                <a:solidFill>
                  <a:schemeClr val="bg1"/>
                </a:solidFill>
              </a:rPr>
              <a:t>/</a:t>
            </a:r>
            <a:r>
              <a:rPr lang="zh-CN" altLang="en-US" sz="1100" dirty="0">
                <a:solidFill>
                  <a:schemeClr val="bg1"/>
                </a:solidFill>
              </a:rPr>
              <a:t>吨</a:t>
            </a:r>
          </a:p>
        </p:txBody>
      </p:sp>
      <p:pic>
        <p:nvPicPr>
          <p:cNvPr id="2053" name="图片 2052"/>
          <p:cNvPicPr>
            <a:picLocks noChangeAspect="1"/>
          </p:cNvPicPr>
          <p:nvPr/>
        </p:nvPicPr>
        <p:blipFill>
          <a:blip r:embed="rId6"/>
          <a:stretch>
            <a:fillRect/>
          </a:stretch>
        </p:blipFill>
        <p:spPr>
          <a:xfrm>
            <a:off x="4913659" y="4657012"/>
            <a:ext cx="2639163" cy="1885738"/>
          </a:xfrm>
          <a:prstGeom prst="rect">
            <a:avLst/>
          </a:prstGeom>
          <a:noFill/>
          <a:ln w="9525">
            <a:solidFill>
              <a:srgbClr val="6699FF"/>
            </a:solidFill>
            <a:prstDash val="sysDash"/>
            <a:miter lim="800000"/>
            <a:headEnd/>
            <a:tailEnd/>
          </a:ln>
        </p:spPr>
      </p:pic>
      <p:sp>
        <p:nvSpPr>
          <p:cNvPr id="42" name="文本框 41"/>
          <p:cNvSpPr txBox="1"/>
          <p:nvPr/>
        </p:nvSpPr>
        <p:spPr>
          <a:xfrm>
            <a:off x="5526031" y="4889464"/>
            <a:ext cx="529683" cy="369332"/>
          </a:xfrm>
          <a:prstGeom prst="rect">
            <a:avLst/>
          </a:prstGeom>
          <a:solidFill>
            <a:schemeClr val="bg1"/>
          </a:solidFill>
        </p:spPr>
        <p:txBody>
          <a:bodyPr wrap="square" rtlCol="0">
            <a:spAutoFit/>
          </a:bodyPr>
          <a:lstStyle/>
          <a:p>
            <a:r>
              <a:rPr lang="zh-CN" altLang="en-US" sz="900" dirty="0"/>
              <a:t>东南亚价格</a:t>
            </a:r>
          </a:p>
        </p:txBody>
      </p:sp>
      <p:sp>
        <p:nvSpPr>
          <p:cNvPr id="2055" name="矩形 2054"/>
          <p:cNvSpPr/>
          <p:nvPr/>
        </p:nvSpPr>
        <p:spPr>
          <a:xfrm>
            <a:off x="5203305" y="6303239"/>
            <a:ext cx="575799" cy="230832"/>
          </a:xfrm>
          <a:prstGeom prst="rect">
            <a:avLst/>
          </a:prstGeom>
        </p:spPr>
        <p:txBody>
          <a:bodyPr wrap="none">
            <a:spAutoFit/>
          </a:bodyPr>
          <a:lstStyle/>
          <a:p>
            <a:r>
              <a:rPr lang="zh-CN" altLang="en-US" sz="900" dirty="0"/>
              <a:t>美元</a:t>
            </a:r>
            <a:r>
              <a:rPr lang="en-US" altLang="zh-CN" sz="900" dirty="0"/>
              <a:t>/</a:t>
            </a:r>
            <a:r>
              <a:rPr lang="zh-CN" altLang="en-US" sz="900" dirty="0"/>
              <a:t>吨</a:t>
            </a:r>
          </a:p>
        </p:txBody>
      </p:sp>
      <p:sp>
        <p:nvSpPr>
          <p:cNvPr id="44" name="文本框 43"/>
          <p:cNvSpPr txBox="1"/>
          <p:nvPr/>
        </p:nvSpPr>
        <p:spPr>
          <a:xfrm>
            <a:off x="6200631" y="4889116"/>
            <a:ext cx="659075" cy="369332"/>
          </a:xfrm>
          <a:prstGeom prst="rect">
            <a:avLst/>
          </a:prstGeom>
          <a:solidFill>
            <a:schemeClr val="bg1"/>
          </a:solidFill>
        </p:spPr>
        <p:txBody>
          <a:bodyPr wrap="square" rtlCol="0">
            <a:spAutoFit/>
          </a:bodyPr>
          <a:lstStyle>
            <a:defPPr>
              <a:defRPr lang="zh-CN"/>
            </a:defPPr>
            <a:lvl1pPr algn="l">
              <a:lnSpc>
                <a:spcPct val="100000"/>
              </a:lnSpc>
              <a:spcBef>
                <a:spcPts val="0"/>
              </a:spcBef>
              <a:defRPr sz="900" b="0"/>
            </a:lvl1pPr>
          </a:lstStyle>
          <a:p>
            <a:r>
              <a:rPr lang="zh-CN" altLang="en-US" dirty="0"/>
              <a:t>温哥华价格</a:t>
            </a:r>
          </a:p>
        </p:txBody>
      </p:sp>
      <p:pic>
        <p:nvPicPr>
          <p:cNvPr id="100353" name="Picture 1" descr="C:\Users\tanguangyong\AppData\Roaming\Tencent\Users\602936723\QQ\WinTemp\RichOle\_9)G%FO~2(ALA)8I`JOKG5R.png"/>
          <p:cNvPicPr>
            <a:picLocks noChangeAspect="1" noChangeArrowheads="1"/>
          </p:cNvPicPr>
          <p:nvPr/>
        </p:nvPicPr>
        <p:blipFill>
          <a:blip r:embed="rId7"/>
          <a:srcRect/>
          <a:stretch>
            <a:fillRect/>
          </a:stretch>
        </p:blipFill>
        <p:spPr bwMode="auto">
          <a:xfrm>
            <a:off x="8830999" y="4774776"/>
            <a:ext cx="2700000" cy="1785950"/>
          </a:xfrm>
          <a:prstGeom prst="rect">
            <a:avLst/>
          </a:prstGeom>
          <a:noFill/>
        </p:spPr>
      </p:pic>
      <p:sp>
        <p:nvSpPr>
          <p:cNvPr id="33" name="文本框 32"/>
          <p:cNvSpPr txBox="1"/>
          <p:nvPr/>
        </p:nvSpPr>
        <p:spPr>
          <a:xfrm>
            <a:off x="176952" y="117919"/>
            <a:ext cx="5858088" cy="55399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1217612" rtl="0" fontAlgn="auto" latinLnBrk="1" hangingPunct="0">
              <a:lnSpc>
                <a:spcPct val="100000"/>
              </a:lnSpc>
              <a:spcBef>
                <a:spcPts val="0"/>
              </a:spcBef>
              <a:spcAft>
                <a:spcPts val="0"/>
              </a:spcAft>
              <a:buClrTx/>
              <a:buSzTx/>
              <a:buFontTx/>
              <a:buNone/>
              <a:tabLst/>
            </a:pPr>
            <a:r>
              <a:rPr lang="zh-CN" altLang="en-US" sz="3000" dirty="0" smtClean="0">
                <a:latin typeface="微软雅黑" panose="020B0503020204020204" pitchFamily="34" charset="-122"/>
                <a:ea typeface="微软雅黑" panose="020B0503020204020204" pitchFamily="34" charset="-122"/>
                <a:sym typeface="幼圆"/>
              </a:rPr>
              <a:t>钾肥供求格局变化</a:t>
            </a:r>
            <a:endParaRPr kumimoji="0" lang="zh-CN" altLang="en-US" sz="3000" b="0" i="0" u="none" strike="noStrike" cap="none" spc="0" normalizeH="0" baseline="0" dirty="0">
              <a:ln>
                <a:noFill/>
              </a:ln>
              <a:effectLst/>
              <a:uFillTx/>
              <a:latin typeface="微软雅黑" panose="020B0503020204020204" pitchFamily="34" charset="-122"/>
              <a:ea typeface="微软雅黑" panose="020B0503020204020204" pitchFamily="34" charset="-122"/>
              <a:sym typeface="幼圆"/>
            </a:endParaRPr>
          </a:p>
        </p:txBody>
      </p:sp>
    </p:spTree>
    <p:extLst>
      <p:ext uri="{BB962C8B-B14F-4D97-AF65-F5344CB8AC3E}">
        <p14:creationId xmlns:p14="http://schemas.microsoft.com/office/powerpoint/2010/main" val="19772571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3787302" y="2792512"/>
            <a:ext cx="553996" cy="305964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eaVert" wrap="square" lIns="45719" tIns="45719" rIns="45719" bIns="45719" numCol="1" spcCol="38100" rtlCol="0" anchor="t">
            <a:spAutoFit/>
          </a:bodyPr>
          <a:lstStyle/>
          <a:p>
            <a:pPr marL="0" marR="0" indent="0" algn="l" defTabSz="1217612" rtl="0" fontAlgn="auto" latinLnBrk="1" hangingPunct="0">
              <a:lnSpc>
                <a:spcPct val="100000"/>
              </a:lnSpc>
              <a:spcBef>
                <a:spcPts val="0"/>
              </a:spcBef>
              <a:spcAft>
                <a:spcPts val="0"/>
              </a:spcAft>
              <a:buClrTx/>
              <a:buSzTx/>
              <a:buFontTx/>
              <a:buNone/>
              <a:tabLst/>
            </a:pPr>
            <a:r>
              <a:rPr lang="en-US" altLang="zh-CN" sz="3000" dirty="0">
                <a:latin typeface="微软雅黑" panose="020B0503020204020204" pitchFamily="34" charset="-122"/>
                <a:ea typeface="微软雅黑" panose="020B0503020204020204" pitchFamily="34" charset="-122"/>
                <a:sym typeface="幼圆"/>
              </a:rPr>
              <a:t>2015</a:t>
            </a:r>
            <a:r>
              <a:rPr lang="zh-CN" altLang="en-US" sz="3000" dirty="0">
                <a:latin typeface="微软雅黑" panose="020B0503020204020204" pitchFamily="34" charset="-122"/>
                <a:ea typeface="微软雅黑" panose="020B0503020204020204" pitchFamily="34" charset="-122"/>
                <a:sym typeface="幼圆"/>
              </a:rPr>
              <a:t>年行情回顾</a:t>
            </a:r>
          </a:p>
        </p:txBody>
      </p:sp>
      <p:sp>
        <p:nvSpPr>
          <p:cNvPr id="13" name="文本框 12"/>
          <p:cNvSpPr txBox="1"/>
          <p:nvPr/>
        </p:nvSpPr>
        <p:spPr>
          <a:xfrm>
            <a:off x="5239321" y="2792512"/>
            <a:ext cx="553996" cy="280800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eaVert" wrap="square" lIns="45719" tIns="45719" rIns="45719" bIns="45719" numCol="1" spcCol="38100" rtlCol="0" anchor="t">
            <a:spAutoFit/>
          </a:bodyPr>
          <a:lstStyle/>
          <a:p>
            <a:pPr marL="0" marR="0" indent="0" algn="l" defTabSz="1217612" rtl="0" fontAlgn="auto" latinLnBrk="1" hangingPunct="0">
              <a:lnSpc>
                <a:spcPct val="100000"/>
              </a:lnSpc>
              <a:spcBef>
                <a:spcPts val="0"/>
              </a:spcBef>
              <a:spcAft>
                <a:spcPts val="0"/>
              </a:spcAft>
              <a:buClrTx/>
              <a:buSzTx/>
              <a:buFontTx/>
              <a:buNone/>
              <a:tabLst/>
            </a:pPr>
            <a:r>
              <a:rPr lang="zh-CN" altLang="en-US" sz="3000" dirty="0" smtClean="0">
                <a:latin typeface="微软雅黑" panose="020B0503020204020204" pitchFamily="34" charset="-122"/>
                <a:ea typeface="微软雅黑" panose="020B0503020204020204" pitchFamily="34" charset="-122"/>
              </a:rPr>
              <a:t>供求格局的变化</a:t>
            </a:r>
            <a:endParaRPr kumimoji="0" lang="zh-CN" altLang="en-US" sz="3000" b="0" i="0" u="none" strike="noStrike" cap="none" spc="0" normalizeH="0" baseline="0" dirty="0">
              <a:ln>
                <a:noFill/>
              </a:ln>
              <a:effectLst/>
              <a:uFillTx/>
              <a:latin typeface="微软雅黑" panose="020B0503020204020204" pitchFamily="34" charset="-122"/>
              <a:ea typeface="微软雅黑" panose="020B0503020204020204" pitchFamily="34" charset="-122"/>
              <a:sym typeface="幼圆"/>
            </a:endParaRPr>
          </a:p>
        </p:txBody>
      </p:sp>
      <p:sp>
        <p:nvSpPr>
          <p:cNvPr id="16" name="文本框 15"/>
          <p:cNvSpPr txBox="1"/>
          <p:nvPr/>
        </p:nvSpPr>
        <p:spPr>
          <a:xfrm>
            <a:off x="6691340" y="2792512"/>
            <a:ext cx="553996" cy="337315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eaVert" wrap="square" lIns="45719" tIns="45719" rIns="45719" bIns="45719" numCol="1" spcCol="38100" rtlCol="0" anchor="t">
            <a:spAutoFit/>
          </a:bodyPr>
          <a:lstStyle/>
          <a:p>
            <a:pPr marL="0" marR="0" indent="0" algn="l" defTabSz="1217612" rtl="0" fontAlgn="auto" latinLnBrk="1" hangingPunct="0">
              <a:lnSpc>
                <a:spcPct val="100000"/>
              </a:lnSpc>
              <a:spcBef>
                <a:spcPts val="0"/>
              </a:spcBef>
              <a:spcAft>
                <a:spcPts val="0"/>
              </a:spcAft>
              <a:buClrTx/>
              <a:buSzTx/>
              <a:buFontTx/>
              <a:buNone/>
              <a:tabLst/>
            </a:pPr>
            <a:r>
              <a:rPr lang="zh-CN" altLang="en-US" sz="3000" dirty="0">
                <a:solidFill>
                  <a:srgbClr val="FA6B27"/>
                </a:solidFill>
                <a:latin typeface="微软雅黑" panose="020B0503020204020204" pitchFamily="34" charset="-122"/>
                <a:ea typeface="微软雅黑" panose="020B0503020204020204" pitchFamily="34" charset="-122"/>
              </a:rPr>
              <a:t>影响</a:t>
            </a:r>
            <a:r>
              <a:rPr lang="en-US" altLang="zh-CN" sz="3000" dirty="0">
                <a:solidFill>
                  <a:srgbClr val="FA6B27"/>
                </a:solidFill>
                <a:latin typeface="微软雅黑" panose="020B0503020204020204" pitchFamily="34" charset="-122"/>
                <a:ea typeface="微软雅黑" panose="020B0503020204020204" pitchFamily="34" charset="-122"/>
              </a:rPr>
              <a:t>2016</a:t>
            </a:r>
            <a:r>
              <a:rPr lang="zh-CN" altLang="en-US" sz="3000" dirty="0">
                <a:solidFill>
                  <a:srgbClr val="FA6B27"/>
                </a:solidFill>
                <a:latin typeface="微软雅黑" panose="020B0503020204020204" pitchFamily="34" charset="-122"/>
                <a:ea typeface="微软雅黑" panose="020B0503020204020204" pitchFamily="34" charset="-122"/>
              </a:rPr>
              <a:t>年的因素</a:t>
            </a:r>
            <a:endParaRPr lang="zh-CN" altLang="en-US" sz="3000" dirty="0">
              <a:solidFill>
                <a:srgbClr val="FA6B27"/>
              </a:solidFill>
              <a:latin typeface="微软雅黑" panose="020B0503020204020204" pitchFamily="34" charset="-122"/>
              <a:ea typeface="微软雅黑" panose="020B0503020204020204" pitchFamily="34" charset="-122"/>
              <a:sym typeface="幼圆"/>
            </a:endParaRPr>
          </a:p>
        </p:txBody>
      </p:sp>
      <p:sp>
        <p:nvSpPr>
          <p:cNvPr id="19" name="文本框 18"/>
          <p:cNvSpPr txBox="1"/>
          <p:nvPr/>
        </p:nvSpPr>
        <p:spPr>
          <a:xfrm>
            <a:off x="8143359" y="2792511"/>
            <a:ext cx="553996" cy="337315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eaVert" wrap="square" lIns="45719" tIns="45719" rIns="45719" bIns="45719" numCol="1" spcCol="38100" rtlCol="0" anchor="t">
            <a:spAutoFit/>
          </a:bodyPr>
          <a:lstStyle/>
          <a:p>
            <a:pPr marL="0" marR="0" indent="0" algn="l" defTabSz="1217612" rtl="0" fontAlgn="auto" latinLnBrk="1" hangingPunct="0">
              <a:lnSpc>
                <a:spcPct val="100000"/>
              </a:lnSpc>
              <a:spcBef>
                <a:spcPts val="0"/>
              </a:spcBef>
              <a:spcAft>
                <a:spcPts val="0"/>
              </a:spcAft>
              <a:buClrTx/>
              <a:buSzTx/>
              <a:buFontTx/>
              <a:buNone/>
              <a:tabLst/>
            </a:pPr>
            <a:r>
              <a:rPr lang="zh-CN" altLang="en-US" sz="3000" dirty="0" smtClean="0">
                <a:latin typeface="微软雅黑" panose="020B0503020204020204" pitchFamily="34" charset="-122"/>
                <a:ea typeface="微软雅黑" panose="020B0503020204020204" pitchFamily="34" charset="-122"/>
                <a:sym typeface="幼圆"/>
              </a:rPr>
              <a:t>农资流通模式探索</a:t>
            </a:r>
            <a:endParaRPr kumimoji="0" lang="zh-CN" altLang="en-US" sz="3000" b="0" i="0" u="none" strike="noStrike" cap="none" spc="0" normalizeH="0" baseline="0" dirty="0">
              <a:ln>
                <a:noFill/>
              </a:ln>
              <a:effectLst/>
              <a:uFillTx/>
              <a:latin typeface="微软雅黑" panose="020B0503020204020204" pitchFamily="34" charset="-122"/>
              <a:ea typeface="微软雅黑" panose="020B0503020204020204" pitchFamily="34" charset="-122"/>
              <a:sym typeface="幼圆"/>
            </a:endParaRPr>
          </a:p>
        </p:txBody>
      </p:sp>
      <p:sp>
        <p:nvSpPr>
          <p:cNvPr id="11" name="文本框 10"/>
          <p:cNvSpPr txBox="1"/>
          <p:nvPr/>
        </p:nvSpPr>
        <p:spPr>
          <a:xfrm>
            <a:off x="1157093" y="1219086"/>
            <a:ext cx="2110154" cy="1015663"/>
          </a:xfrm>
          <a:prstGeom prst="rect">
            <a:avLst/>
          </a:prstGeom>
          <a:noFill/>
        </p:spPr>
        <p:txBody>
          <a:bodyPr wrap="square" rtlCol="0">
            <a:spAutoFit/>
          </a:bodyPr>
          <a:lstStyle/>
          <a:p>
            <a:pPr algn="ctr"/>
            <a:r>
              <a:rPr lang="zh-CN" altLang="en-US" sz="6000" dirty="0" smtClean="0">
                <a:latin typeface="微软雅黑" panose="020B0503020204020204" pitchFamily="34" charset="-122"/>
                <a:ea typeface="微软雅黑" panose="020B0503020204020204" pitchFamily="34" charset="-122"/>
              </a:rPr>
              <a:t>目 录</a:t>
            </a:r>
            <a:endParaRPr lang="zh-CN" altLang="en-US" sz="6000" dirty="0">
              <a:latin typeface="微软雅黑" panose="020B0503020204020204" pitchFamily="34" charset="-122"/>
              <a:ea typeface="微软雅黑" panose="020B0503020204020204" pitchFamily="34" charset="-122"/>
            </a:endParaRPr>
          </a:p>
        </p:txBody>
      </p:sp>
      <p:sp>
        <p:nvSpPr>
          <p:cNvPr id="12" name="矩形 11"/>
          <p:cNvSpPr/>
          <p:nvPr/>
        </p:nvSpPr>
        <p:spPr>
          <a:xfrm>
            <a:off x="3938300" y="2350764"/>
            <a:ext cx="252000" cy="25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5366818" y="2350764"/>
            <a:ext cx="252000" cy="25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6821587" y="2350764"/>
            <a:ext cx="252000" cy="25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8294357" y="2350764"/>
            <a:ext cx="252000" cy="25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151772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09451" y="940526"/>
            <a:ext cx="11299371" cy="3000821"/>
          </a:xfrm>
          <a:prstGeom prst="rect">
            <a:avLst/>
          </a:prstGeom>
          <a:noFill/>
          <a:ln>
            <a:solidFill>
              <a:srgbClr val="5B9BD5"/>
            </a:solidFill>
          </a:ln>
        </p:spPr>
        <p:txBody>
          <a:bodyPr wrap="square" rtlCol="0">
            <a:spAutoFit/>
          </a:bodyPr>
          <a:lstStyle/>
          <a:p>
            <a:pPr>
              <a:lnSpc>
                <a:spcPct val="150000"/>
              </a:lnSpc>
            </a:pPr>
            <a:r>
              <a:rPr lang="zh-CN" altLang="zh-CN" dirty="0" smtClean="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1</a:t>
            </a:r>
            <a:r>
              <a:rPr lang="zh-CN" altLang="zh-CN" dirty="0">
                <a:latin typeface="微软雅黑" panose="020B0503020204020204" pitchFamily="34" charset="-122"/>
                <a:ea typeface="微软雅黑" panose="020B0503020204020204" pitchFamily="34" charset="-122"/>
              </a:rPr>
              <a:t>）国际大宗商品行情以及钾肥行情走向</a:t>
            </a:r>
          </a:p>
          <a:p>
            <a:pPr>
              <a:lnSpc>
                <a:spcPct val="150000"/>
              </a:lnSpc>
            </a:pPr>
            <a:r>
              <a:rPr lang="zh-CN" altLang="zh-CN" dirty="0">
                <a:latin typeface="微软雅黑" panose="020B0503020204020204" pitchFamily="34" charset="-122"/>
                <a:ea typeface="微软雅黑" panose="020B0503020204020204" pitchFamily="34" charset="-122"/>
              </a:rPr>
              <a:t>目前整体经济和市场形势发生了巨大变化，国际大宗商品的价格持续</a:t>
            </a:r>
            <a:r>
              <a:rPr lang="zh-CN" altLang="zh-CN" dirty="0" smtClean="0">
                <a:latin typeface="微软雅黑" panose="020B0503020204020204" pitchFamily="34" charset="-122"/>
                <a:ea typeface="微软雅黑" panose="020B0503020204020204" pitchFamily="34" charset="-122"/>
              </a:rPr>
              <a:t>下跌</a:t>
            </a:r>
            <a:r>
              <a:rPr lang="zh-CN" altLang="en-US" dirty="0" smtClean="0">
                <a:latin typeface="微软雅黑" panose="020B0503020204020204" pitchFamily="34" charset="-122"/>
                <a:ea typeface="微软雅黑" panose="020B0503020204020204" pitchFamily="34" charset="-122"/>
              </a:rPr>
              <a:t>：</a:t>
            </a:r>
            <a:endParaRPr lang="en-US" altLang="zh-CN" dirty="0" smtClean="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pPr>
            <a:r>
              <a:rPr lang="en-US" altLang="zh-CN" dirty="0" smtClean="0">
                <a:solidFill>
                  <a:srgbClr val="5B9BD5"/>
                </a:solidFill>
                <a:latin typeface="微软雅黑" panose="020B0503020204020204" pitchFamily="34" charset="-122"/>
                <a:ea typeface="微软雅黑" panose="020B0503020204020204" pitchFamily="34" charset="-122"/>
              </a:rPr>
              <a:t> </a:t>
            </a:r>
            <a:r>
              <a:rPr lang="en-US" altLang="zh-CN" dirty="0">
                <a:solidFill>
                  <a:srgbClr val="5B9BD5"/>
                </a:solidFill>
                <a:latin typeface="微软雅黑" panose="020B0503020204020204" pitchFamily="34" charset="-122"/>
                <a:ea typeface="微软雅黑" panose="020B0503020204020204" pitchFamily="34" charset="-122"/>
              </a:rPr>
              <a:t>WTI</a:t>
            </a:r>
            <a:r>
              <a:rPr lang="zh-CN" altLang="zh-CN" dirty="0">
                <a:solidFill>
                  <a:srgbClr val="5B9BD5"/>
                </a:solidFill>
                <a:latin typeface="微软雅黑" panose="020B0503020204020204" pitchFamily="34" charset="-122"/>
                <a:ea typeface="微软雅黑" panose="020B0503020204020204" pitchFamily="34" charset="-122"/>
              </a:rPr>
              <a:t>原油期货价格从</a:t>
            </a:r>
            <a:r>
              <a:rPr lang="en-US" altLang="zh-CN" dirty="0">
                <a:solidFill>
                  <a:srgbClr val="5B9BD5"/>
                </a:solidFill>
                <a:latin typeface="微软雅黑" panose="020B0503020204020204" pitchFamily="34" charset="-122"/>
                <a:ea typeface="微软雅黑" panose="020B0503020204020204" pitchFamily="34" charset="-122"/>
              </a:rPr>
              <a:t>2014</a:t>
            </a:r>
            <a:r>
              <a:rPr lang="zh-CN" altLang="zh-CN" dirty="0">
                <a:solidFill>
                  <a:srgbClr val="5B9BD5"/>
                </a:solidFill>
                <a:latin typeface="微软雅黑" panose="020B0503020204020204" pitchFamily="34" charset="-122"/>
                <a:ea typeface="微软雅黑" panose="020B0503020204020204" pitchFamily="34" charset="-122"/>
              </a:rPr>
              <a:t>年</a:t>
            </a:r>
            <a:r>
              <a:rPr lang="en-US" altLang="zh-CN" dirty="0">
                <a:solidFill>
                  <a:srgbClr val="5B9BD5"/>
                </a:solidFill>
                <a:latin typeface="微软雅黑" panose="020B0503020204020204" pitchFamily="34" charset="-122"/>
                <a:ea typeface="微软雅黑" panose="020B0503020204020204" pitchFamily="34" charset="-122"/>
              </a:rPr>
              <a:t>9</a:t>
            </a:r>
            <a:r>
              <a:rPr lang="zh-CN" altLang="zh-CN" dirty="0">
                <a:solidFill>
                  <a:srgbClr val="5B9BD5"/>
                </a:solidFill>
                <a:latin typeface="微软雅黑" panose="020B0503020204020204" pitchFamily="34" charset="-122"/>
                <a:ea typeface="微软雅黑" panose="020B0503020204020204" pitchFamily="34" charset="-122"/>
              </a:rPr>
              <a:t>月初的</a:t>
            </a:r>
            <a:r>
              <a:rPr lang="en-US" altLang="zh-CN" dirty="0">
                <a:solidFill>
                  <a:srgbClr val="5B9BD5"/>
                </a:solidFill>
                <a:latin typeface="微软雅黑" panose="020B0503020204020204" pitchFamily="34" charset="-122"/>
                <a:ea typeface="微软雅黑" panose="020B0503020204020204" pitchFamily="34" charset="-122"/>
              </a:rPr>
              <a:t>100</a:t>
            </a:r>
            <a:r>
              <a:rPr lang="zh-CN" altLang="zh-CN" dirty="0">
                <a:solidFill>
                  <a:srgbClr val="5B9BD5"/>
                </a:solidFill>
                <a:latin typeface="微软雅黑" panose="020B0503020204020204" pitchFamily="34" charset="-122"/>
                <a:ea typeface="微软雅黑" panose="020B0503020204020204" pitchFamily="34" charset="-122"/>
              </a:rPr>
              <a:t>美元</a:t>
            </a:r>
            <a:r>
              <a:rPr lang="en-US" altLang="zh-CN" dirty="0">
                <a:solidFill>
                  <a:srgbClr val="5B9BD5"/>
                </a:solidFill>
                <a:latin typeface="微软雅黑" panose="020B0503020204020204" pitchFamily="34" charset="-122"/>
                <a:ea typeface="微软雅黑" panose="020B0503020204020204" pitchFamily="34" charset="-122"/>
              </a:rPr>
              <a:t>/</a:t>
            </a:r>
            <a:r>
              <a:rPr lang="zh-CN" altLang="zh-CN" dirty="0">
                <a:solidFill>
                  <a:srgbClr val="5B9BD5"/>
                </a:solidFill>
                <a:latin typeface="微软雅黑" panose="020B0503020204020204" pitchFamily="34" charset="-122"/>
                <a:ea typeface="微软雅黑" panose="020B0503020204020204" pitchFamily="34" charset="-122"/>
              </a:rPr>
              <a:t>桶下滑到</a:t>
            </a:r>
            <a:r>
              <a:rPr lang="en-US" altLang="zh-CN" dirty="0">
                <a:solidFill>
                  <a:srgbClr val="5B9BD5"/>
                </a:solidFill>
                <a:latin typeface="微软雅黑" panose="020B0503020204020204" pitchFamily="34" charset="-122"/>
                <a:ea typeface="微软雅黑" panose="020B0503020204020204" pitchFamily="34" charset="-122"/>
              </a:rPr>
              <a:t>2016</a:t>
            </a:r>
            <a:r>
              <a:rPr lang="zh-CN" altLang="zh-CN" dirty="0">
                <a:solidFill>
                  <a:srgbClr val="5B9BD5"/>
                </a:solidFill>
                <a:latin typeface="微软雅黑" panose="020B0503020204020204" pitchFamily="34" charset="-122"/>
                <a:ea typeface="微软雅黑" panose="020B0503020204020204" pitchFamily="34" charset="-122"/>
              </a:rPr>
              <a:t>年</a:t>
            </a:r>
            <a:r>
              <a:rPr lang="en-US" altLang="zh-CN" dirty="0">
                <a:solidFill>
                  <a:srgbClr val="5B9BD5"/>
                </a:solidFill>
                <a:latin typeface="微软雅黑" panose="020B0503020204020204" pitchFamily="34" charset="-122"/>
                <a:ea typeface="微软雅黑" panose="020B0503020204020204" pitchFamily="34" charset="-122"/>
              </a:rPr>
              <a:t>3</a:t>
            </a:r>
            <a:r>
              <a:rPr lang="zh-CN" altLang="zh-CN" dirty="0">
                <a:solidFill>
                  <a:srgbClr val="5B9BD5"/>
                </a:solidFill>
                <a:latin typeface="微软雅黑" panose="020B0503020204020204" pitchFamily="34" charset="-122"/>
                <a:ea typeface="微软雅黑" panose="020B0503020204020204" pitchFamily="34" charset="-122"/>
              </a:rPr>
              <a:t>月</a:t>
            </a:r>
            <a:r>
              <a:rPr lang="en-US" altLang="zh-CN" dirty="0">
                <a:solidFill>
                  <a:srgbClr val="5B9BD5"/>
                </a:solidFill>
                <a:latin typeface="微软雅黑" panose="020B0503020204020204" pitchFamily="34" charset="-122"/>
                <a:ea typeface="微软雅黑" panose="020B0503020204020204" pitchFamily="34" charset="-122"/>
              </a:rPr>
              <a:t>38</a:t>
            </a:r>
            <a:r>
              <a:rPr lang="zh-CN" altLang="zh-CN" dirty="0">
                <a:solidFill>
                  <a:srgbClr val="5B9BD5"/>
                </a:solidFill>
                <a:latin typeface="微软雅黑" panose="020B0503020204020204" pitchFamily="34" charset="-122"/>
                <a:ea typeface="微软雅黑" panose="020B0503020204020204" pitchFamily="34" charset="-122"/>
              </a:rPr>
              <a:t>美元</a:t>
            </a:r>
            <a:r>
              <a:rPr lang="en-US" altLang="zh-CN" dirty="0">
                <a:solidFill>
                  <a:srgbClr val="5B9BD5"/>
                </a:solidFill>
                <a:latin typeface="微软雅黑" panose="020B0503020204020204" pitchFamily="34" charset="-122"/>
                <a:ea typeface="微软雅黑" panose="020B0503020204020204" pitchFamily="34" charset="-122"/>
              </a:rPr>
              <a:t>/</a:t>
            </a:r>
            <a:r>
              <a:rPr lang="zh-CN" altLang="zh-CN" dirty="0">
                <a:solidFill>
                  <a:srgbClr val="5B9BD5"/>
                </a:solidFill>
                <a:latin typeface="微软雅黑" panose="020B0503020204020204" pitchFamily="34" charset="-122"/>
                <a:ea typeface="微软雅黑" panose="020B0503020204020204" pitchFamily="34" charset="-122"/>
              </a:rPr>
              <a:t>桶，最低时低于</a:t>
            </a:r>
            <a:r>
              <a:rPr lang="en-US" altLang="zh-CN" dirty="0">
                <a:solidFill>
                  <a:srgbClr val="5B9BD5"/>
                </a:solidFill>
                <a:latin typeface="微软雅黑" panose="020B0503020204020204" pitchFamily="34" charset="-122"/>
                <a:ea typeface="微软雅黑" panose="020B0503020204020204" pitchFamily="34" charset="-122"/>
              </a:rPr>
              <a:t>30</a:t>
            </a:r>
            <a:r>
              <a:rPr lang="zh-CN" altLang="zh-CN" dirty="0">
                <a:solidFill>
                  <a:srgbClr val="5B9BD5"/>
                </a:solidFill>
                <a:latin typeface="微软雅黑" panose="020B0503020204020204" pitchFamily="34" charset="-122"/>
                <a:ea typeface="微软雅黑" panose="020B0503020204020204" pitchFamily="34" charset="-122"/>
              </a:rPr>
              <a:t>美元</a:t>
            </a:r>
            <a:r>
              <a:rPr lang="en-US" altLang="zh-CN" dirty="0">
                <a:solidFill>
                  <a:srgbClr val="5B9BD5"/>
                </a:solidFill>
                <a:latin typeface="微软雅黑" panose="020B0503020204020204" pitchFamily="34" charset="-122"/>
                <a:ea typeface="微软雅黑" panose="020B0503020204020204" pitchFamily="34" charset="-122"/>
              </a:rPr>
              <a:t>/</a:t>
            </a:r>
            <a:r>
              <a:rPr lang="zh-CN" altLang="zh-CN" dirty="0">
                <a:solidFill>
                  <a:srgbClr val="5B9BD5"/>
                </a:solidFill>
                <a:latin typeface="微软雅黑" panose="020B0503020204020204" pitchFamily="34" charset="-122"/>
                <a:ea typeface="微软雅黑" panose="020B0503020204020204" pitchFamily="34" charset="-122"/>
              </a:rPr>
              <a:t>桶</a:t>
            </a:r>
            <a:r>
              <a:rPr lang="en-US" altLang="zh-CN" dirty="0" smtClean="0">
                <a:solidFill>
                  <a:srgbClr val="5B9BD5"/>
                </a:solidFill>
                <a:latin typeface="微软雅黑" panose="020B0503020204020204" pitchFamily="34" charset="-122"/>
                <a:ea typeface="微软雅黑" panose="020B0503020204020204" pitchFamily="34" charset="-122"/>
              </a:rPr>
              <a:t>;</a:t>
            </a:r>
          </a:p>
          <a:p>
            <a:pPr marL="285750" indent="-285750">
              <a:lnSpc>
                <a:spcPct val="150000"/>
              </a:lnSpc>
              <a:buFont typeface="Wingdings" panose="05000000000000000000" pitchFamily="2" charset="2"/>
              <a:buChar char="Ø"/>
            </a:pPr>
            <a:r>
              <a:rPr lang="zh-CN" altLang="zh-CN" dirty="0" smtClean="0">
                <a:solidFill>
                  <a:srgbClr val="5B9BD5"/>
                </a:solidFill>
                <a:latin typeface="微软雅黑" panose="020B0503020204020204" pitchFamily="34" charset="-122"/>
                <a:ea typeface="微软雅黑" panose="020B0503020204020204" pitchFamily="34" charset="-122"/>
              </a:rPr>
              <a:t>国际</a:t>
            </a:r>
            <a:r>
              <a:rPr lang="zh-CN" altLang="zh-CN" dirty="0">
                <a:solidFill>
                  <a:srgbClr val="5B9BD5"/>
                </a:solidFill>
                <a:latin typeface="微软雅黑" panose="020B0503020204020204" pitchFamily="34" charset="-122"/>
                <a:ea typeface="微软雅黑" panose="020B0503020204020204" pitchFamily="34" charset="-122"/>
              </a:rPr>
              <a:t>尿素市场价格从</a:t>
            </a:r>
            <a:r>
              <a:rPr lang="en-US" altLang="zh-CN" dirty="0">
                <a:solidFill>
                  <a:srgbClr val="5B9BD5"/>
                </a:solidFill>
                <a:latin typeface="微软雅黑" panose="020B0503020204020204" pitchFamily="34" charset="-122"/>
                <a:ea typeface="微软雅黑" panose="020B0503020204020204" pitchFamily="34" charset="-122"/>
              </a:rPr>
              <a:t>2015</a:t>
            </a:r>
            <a:r>
              <a:rPr lang="zh-CN" altLang="zh-CN" dirty="0">
                <a:solidFill>
                  <a:srgbClr val="5B9BD5"/>
                </a:solidFill>
                <a:latin typeface="微软雅黑" panose="020B0503020204020204" pitchFamily="34" charset="-122"/>
                <a:ea typeface="微软雅黑" panose="020B0503020204020204" pitchFamily="34" charset="-122"/>
              </a:rPr>
              <a:t>年</a:t>
            </a:r>
            <a:r>
              <a:rPr lang="en-US" altLang="zh-CN" dirty="0">
                <a:solidFill>
                  <a:srgbClr val="5B9BD5"/>
                </a:solidFill>
                <a:latin typeface="微软雅黑" panose="020B0503020204020204" pitchFamily="34" charset="-122"/>
                <a:ea typeface="微软雅黑" panose="020B0503020204020204" pitchFamily="34" charset="-122"/>
              </a:rPr>
              <a:t>1</a:t>
            </a:r>
            <a:r>
              <a:rPr lang="zh-CN" altLang="zh-CN" dirty="0">
                <a:solidFill>
                  <a:srgbClr val="5B9BD5"/>
                </a:solidFill>
                <a:latin typeface="微软雅黑" panose="020B0503020204020204" pitchFamily="34" charset="-122"/>
                <a:ea typeface="微软雅黑" panose="020B0503020204020204" pitchFamily="34" charset="-122"/>
              </a:rPr>
              <a:t>月初的</a:t>
            </a:r>
            <a:r>
              <a:rPr lang="en-US" altLang="zh-CN" dirty="0">
                <a:solidFill>
                  <a:srgbClr val="5B9BD5"/>
                </a:solidFill>
                <a:latin typeface="微软雅黑" panose="020B0503020204020204" pitchFamily="34" charset="-122"/>
                <a:ea typeface="微软雅黑" panose="020B0503020204020204" pitchFamily="34" charset="-122"/>
              </a:rPr>
              <a:t>315</a:t>
            </a:r>
            <a:r>
              <a:rPr lang="zh-CN" altLang="zh-CN" dirty="0">
                <a:solidFill>
                  <a:srgbClr val="5B9BD5"/>
                </a:solidFill>
                <a:latin typeface="微软雅黑" panose="020B0503020204020204" pitchFamily="34" charset="-122"/>
                <a:ea typeface="微软雅黑" panose="020B0503020204020204" pitchFamily="34" charset="-122"/>
              </a:rPr>
              <a:t>美元</a:t>
            </a:r>
            <a:r>
              <a:rPr lang="en-US" altLang="zh-CN" dirty="0">
                <a:solidFill>
                  <a:srgbClr val="5B9BD5"/>
                </a:solidFill>
                <a:latin typeface="微软雅黑" panose="020B0503020204020204" pitchFamily="34" charset="-122"/>
                <a:ea typeface="微软雅黑" panose="020B0503020204020204" pitchFamily="34" charset="-122"/>
              </a:rPr>
              <a:t>/</a:t>
            </a:r>
            <a:r>
              <a:rPr lang="zh-CN" altLang="zh-CN" dirty="0">
                <a:solidFill>
                  <a:srgbClr val="5B9BD5"/>
                </a:solidFill>
                <a:latin typeface="微软雅黑" panose="020B0503020204020204" pitchFamily="34" charset="-122"/>
                <a:ea typeface="微软雅黑" panose="020B0503020204020204" pitchFamily="34" charset="-122"/>
              </a:rPr>
              <a:t>吨</a:t>
            </a:r>
            <a:r>
              <a:rPr lang="en-US" altLang="zh-CN" dirty="0">
                <a:solidFill>
                  <a:srgbClr val="5B9BD5"/>
                </a:solidFill>
                <a:latin typeface="微软雅黑" panose="020B0503020204020204" pitchFamily="34" charset="-122"/>
                <a:ea typeface="微软雅黑" panose="020B0503020204020204" pitchFamily="34" charset="-122"/>
              </a:rPr>
              <a:t>FOB</a:t>
            </a:r>
            <a:r>
              <a:rPr lang="zh-CN" altLang="zh-CN" dirty="0">
                <a:solidFill>
                  <a:srgbClr val="5B9BD5"/>
                </a:solidFill>
                <a:latin typeface="微软雅黑" panose="020B0503020204020204" pitchFamily="34" charset="-122"/>
                <a:ea typeface="微软雅黑" panose="020B0503020204020204" pitchFamily="34" charset="-122"/>
              </a:rPr>
              <a:t>下滑到</a:t>
            </a:r>
            <a:r>
              <a:rPr lang="en-US" altLang="zh-CN" dirty="0">
                <a:solidFill>
                  <a:srgbClr val="5B9BD5"/>
                </a:solidFill>
                <a:latin typeface="微软雅黑" panose="020B0503020204020204" pitchFamily="34" charset="-122"/>
                <a:ea typeface="微软雅黑" panose="020B0503020204020204" pitchFamily="34" charset="-122"/>
              </a:rPr>
              <a:t>2016</a:t>
            </a:r>
            <a:r>
              <a:rPr lang="zh-CN" altLang="zh-CN" dirty="0">
                <a:solidFill>
                  <a:srgbClr val="5B9BD5"/>
                </a:solidFill>
                <a:latin typeface="微软雅黑" panose="020B0503020204020204" pitchFamily="34" charset="-122"/>
                <a:ea typeface="微软雅黑" panose="020B0503020204020204" pitchFamily="34" charset="-122"/>
              </a:rPr>
              <a:t>年</a:t>
            </a:r>
            <a:r>
              <a:rPr lang="en-US" altLang="zh-CN" dirty="0">
                <a:solidFill>
                  <a:srgbClr val="5B9BD5"/>
                </a:solidFill>
                <a:latin typeface="微软雅黑" panose="020B0503020204020204" pitchFamily="34" charset="-122"/>
                <a:ea typeface="微软雅黑" panose="020B0503020204020204" pitchFamily="34" charset="-122"/>
              </a:rPr>
              <a:t>3</a:t>
            </a:r>
            <a:r>
              <a:rPr lang="zh-CN" altLang="zh-CN" dirty="0">
                <a:solidFill>
                  <a:srgbClr val="5B9BD5"/>
                </a:solidFill>
                <a:latin typeface="微软雅黑" panose="020B0503020204020204" pitchFamily="34" charset="-122"/>
                <a:ea typeface="微软雅黑" panose="020B0503020204020204" pitchFamily="34" charset="-122"/>
              </a:rPr>
              <a:t>月的</a:t>
            </a:r>
            <a:r>
              <a:rPr lang="en-US" altLang="zh-CN" dirty="0">
                <a:solidFill>
                  <a:srgbClr val="5B9BD5"/>
                </a:solidFill>
                <a:latin typeface="微软雅黑" panose="020B0503020204020204" pitchFamily="34" charset="-122"/>
                <a:ea typeface="微软雅黑" panose="020B0503020204020204" pitchFamily="34" charset="-122"/>
              </a:rPr>
              <a:t>205</a:t>
            </a:r>
            <a:r>
              <a:rPr lang="zh-CN" altLang="zh-CN" dirty="0">
                <a:solidFill>
                  <a:srgbClr val="5B9BD5"/>
                </a:solidFill>
                <a:latin typeface="微软雅黑" panose="020B0503020204020204" pitchFamily="34" charset="-122"/>
                <a:ea typeface="微软雅黑" panose="020B0503020204020204" pitchFamily="34" charset="-122"/>
              </a:rPr>
              <a:t>美元</a:t>
            </a:r>
            <a:r>
              <a:rPr lang="en-US" altLang="zh-CN" dirty="0">
                <a:solidFill>
                  <a:srgbClr val="5B9BD5"/>
                </a:solidFill>
                <a:latin typeface="微软雅黑" panose="020B0503020204020204" pitchFamily="34" charset="-122"/>
                <a:ea typeface="微软雅黑" panose="020B0503020204020204" pitchFamily="34" charset="-122"/>
              </a:rPr>
              <a:t>/</a:t>
            </a:r>
            <a:r>
              <a:rPr lang="zh-CN" altLang="zh-CN" dirty="0">
                <a:solidFill>
                  <a:srgbClr val="5B9BD5"/>
                </a:solidFill>
                <a:latin typeface="微软雅黑" panose="020B0503020204020204" pitchFamily="34" charset="-122"/>
                <a:ea typeface="微软雅黑" panose="020B0503020204020204" pitchFamily="34" charset="-122"/>
              </a:rPr>
              <a:t>吨</a:t>
            </a:r>
            <a:r>
              <a:rPr lang="en-US" altLang="zh-CN" dirty="0">
                <a:solidFill>
                  <a:srgbClr val="5B9BD5"/>
                </a:solidFill>
                <a:latin typeface="微软雅黑" panose="020B0503020204020204" pitchFamily="34" charset="-122"/>
                <a:ea typeface="微软雅黑" panose="020B0503020204020204" pitchFamily="34" charset="-122"/>
              </a:rPr>
              <a:t>FOB</a:t>
            </a:r>
            <a:r>
              <a:rPr lang="zh-CN" altLang="zh-CN" dirty="0" smtClean="0">
                <a:solidFill>
                  <a:srgbClr val="5B9BD5"/>
                </a:solidFill>
                <a:latin typeface="微软雅黑" panose="020B0503020204020204" pitchFamily="34" charset="-122"/>
                <a:ea typeface="微软雅黑" panose="020B0503020204020204" pitchFamily="34" charset="-122"/>
              </a:rPr>
              <a:t>，</a:t>
            </a:r>
            <a:endParaRPr lang="en-US" altLang="zh-CN" dirty="0" smtClean="0">
              <a:solidFill>
                <a:srgbClr val="5B9BD5"/>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pPr>
            <a:r>
              <a:rPr lang="zh-CN" altLang="zh-CN" dirty="0" smtClean="0">
                <a:solidFill>
                  <a:srgbClr val="5B9BD5"/>
                </a:solidFill>
                <a:latin typeface="微软雅黑" panose="020B0503020204020204" pitchFamily="34" charset="-122"/>
                <a:ea typeface="微软雅黑" panose="020B0503020204020204" pitchFamily="34" charset="-122"/>
              </a:rPr>
              <a:t>国际</a:t>
            </a:r>
            <a:r>
              <a:rPr lang="zh-CN" altLang="zh-CN" dirty="0">
                <a:solidFill>
                  <a:srgbClr val="5B9BD5"/>
                </a:solidFill>
                <a:latin typeface="微软雅黑" panose="020B0503020204020204" pitchFamily="34" charset="-122"/>
                <a:ea typeface="微软雅黑" panose="020B0503020204020204" pitchFamily="34" charset="-122"/>
              </a:rPr>
              <a:t>一铵价格从</a:t>
            </a:r>
            <a:r>
              <a:rPr lang="en-US" altLang="zh-CN" dirty="0">
                <a:solidFill>
                  <a:srgbClr val="5B9BD5"/>
                </a:solidFill>
                <a:latin typeface="微软雅黑" panose="020B0503020204020204" pitchFamily="34" charset="-122"/>
                <a:ea typeface="微软雅黑" panose="020B0503020204020204" pitchFamily="34" charset="-122"/>
              </a:rPr>
              <a:t>2015</a:t>
            </a:r>
            <a:r>
              <a:rPr lang="zh-CN" altLang="zh-CN" dirty="0">
                <a:solidFill>
                  <a:srgbClr val="5B9BD5"/>
                </a:solidFill>
                <a:latin typeface="微软雅黑" panose="020B0503020204020204" pitchFamily="34" charset="-122"/>
                <a:ea typeface="微软雅黑" panose="020B0503020204020204" pitchFamily="34" charset="-122"/>
              </a:rPr>
              <a:t>年</a:t>
            </a:r>
            <a:r>
              <a:rPr lang="en-US" altLang="zh-CN" dirty="0">
                <a:solidFill>
                  <a:srgbClr val="5B9BD5"/>
                </a:solidFill>
                <a:latin typeface="微软雅黑" panose="020B0503020204020204" pitchFamily="34" charset="-122"/>
                <a:ea typeface="微软雅黑" panose="020B0503020204020204" pitchFamily="34" charset="-122"/>
              </a:rPr>
              <a:t>1</a:t>
            </a:r>
            <a:r>
              <a:rPr lang="zh-CN" altLang="zh-CN" dirty="0">
                <a:solidFill>
                  <a:srgbClr val="5B9BD5"/>
                </a:solidFill>
                <a:latin typeface="微软雅黑" panose="020B0503020204020204" pitchFamily="34" charset="-122"/>
                <a:ea typeface="微软雅黑" panose="020B0503020204020204" pitchFamily="34" charset="-122"/>
              </a:rPr>
              <a:t>月的</a:t>
            </a:r>
            <a:r>
              <a:rPr lang="en-US" altLang="zh-CN" dirty="0">
                <a:solidFill>
                  <a:srgbClr val="5B9BD5"/>
                </a:solidFill>
                <a:latin typeface="微软雅黑" panose="020B0503020204020204" pitchFamily="34" charset="-122"/>
                <a:ea typeface="微软雅黑" panose="020B0503020204020204" pitchFamily="34" charset="-122"/>
              </a:rPr>
              <a:t>485</a:t>
            </a:r>
            <a:r>
              <a:rPr lang="zh-CN" altLang="zh-CN" dirty="0">
                <a:solidFill>
                  <a:srgbClr val="5B9BD5"/>
                </a:solidFill>
                <a:latin typeface="微软雅黑" panose="020B0503020204020204" pitchFamily="34" charset="-122"/>
                <a:ea typeface="微软雅黑" panose="020B0503020204020204" pitchFamily="34" charset="-122"/>
              </a:rPr>
              <a:t>美元</a:t>
            </a:r>
            <a:r>
              <a:rPr lang="en-US" altLang="zh-CN" dirty="0">
                <a:solidFill>
                  <a:srgbClr val="5B9BD5"/>
                </a:solidFill>
                <a:latin typeface="微软雅黑" panose="020B0503020204020204" pitchFamily="34" charset="-122"/>
                <a:ea typeface="微软雅黑" panose="020B0503020204020204" pitchFamily="34" charset="-122"/>
              </a:rPr>
              <a:t>/</a:t>
            </a:r>
            <a:r>
              <a:rPr lang="zh-CN" altLang="zh-CN" dirty="0">
                <a:solidFill>
                  <a:srgbClr val="5B9BD5"/>
                </a:solidFill>
                <a:latin typeface="微软雅黑" panose="020B0503020204020204" pitchFamily="34" charset="-122"/>
                <a:ea typeface="微软雅黑" panose="020B0503020204020204" pitchFamily="34" charset="-122"/>
              </a:rPr>
              <a:t>吨</a:t>
            </a:r>
            <a:r>
              <a:rPr lang="en-US" altLang="zh-CN" dirty="0">
                <a:solidFill>
                  <a:srgbClr val="5B9BD5"/>
                </a:solidFill>
                <a:latin typeface="微软雅黑" panose="020B0503020204020204" pitchFamily="34" charset="-122"/>
                <a:ea typeface="微软雅黑" panose="020B0503020204020204" pitchFamily="34" charset="-122"/>
              </a:rPr>
              <a:t>FOB</a:t>
            </a:r>
            <a:r>
              <a:rPr lang="zh-CN" altLang="zh-CN" dirty="0">
                <a:solidFill>
                  <a:srgbClr val="5B9BD5"/>
                </a:solidFill>
                <a:latin typeface="微软雅黑" panose="020B0503020204020204" pitchFamily="34" charset="-122"/>
                <a:ea typeface="微软雅黑" panose="020B0503020204020204" pitchFamily="34" charset="-122"/>
              </a:rPr>
              <a:t>下滑到</a:t>
            </a:r>
            <a:r>
              <a:rPr lang="en-US" altLang="zh-CN" dirty="0">
                <a:solidFill>
                  <a:srgbClr val="5B9BD5"/>
                </a:solidFill>
                <a:latin typeface="微软雅黑" panose="020B0503020204020204" pitchFamily="34" charset="-122"/>
                <a:ea typeface="微软雅黑" panose="020B0503020204020204" pitchFamily="34" charset="-122"/>
              </a:rPr>
              <a:t>2016</a:t>
            </a:r>
            <a:r>
              <a:rPr lang="zh-CN" altLang="zh-CN" dirty="0">
                <a:solidFill>
                  <a:srgbClr val="5B9BD5"/>
                </a:solidFill>
                <a:latin typeface="微软雅黑" panose="020B0503020204020204" pitchFamily="34" charset="-122"/>
                <a:ea typeface="微软雅黑" panose="020B0503020204020204" pitchFamily="34" charset="-122"/>
              </a:rPr>
              <a:t>年</a:t>
            </a:r>
            <a:r>
              <a:rPr lang="en-US" altLang="zh-CN" dirty="0">
                <a:solidFill>
                  <a:srgbClr val="5B9BD5"/>
                </a:solidFill>
                <a:latin typeface="微软雅黑" panose="020B0503020204020204" pitchFamily="34" charset="-122"/>
                <a:ea typeface="微软雅黑" panose="020B0503020204020204" pitchFamily="34" charset="-122"/>
              </a:rPr>
              <a:t>3</a:t>
            </a:r>
            <a:r>
              <a:rPr lang="zh-CN" altLang="zh-CN" dirty="0">
                <a:solidFill>
                  <a:srgbClr val="5B9BD5"/>
                </a:solidFill>
                <a:latin typeface="微软雅黑" panose="020B0503020204020204" pitchFamily="34" charset="-122"/>
                <a:ea typeface="微软雅黑" panose="020B0503020204020204" pitchFamily="34" charset="-122"/>
              </a:rPr>
              <a:t>月的</a:t>
            </a:r>
            <a:r>
              <a:rPr lang="en-US" altLang="zh-CN" dirty="0">
                <a:solidFill>
                  <a:srgbClr val="5B9BD5"/>
                </a:solidFill>
                <a:latin typeface="微软雅黑" panose="020B0503020204020204" pitchFamily="34" charset="-122"/>
                <a:ea typeface="微软雅黑" panose="020B0503020204020204" pitchFamily="34" charset="-122"/>
              </a:rPr>
              <a:t>340</a:t>
            </a:r>
            <a:r>
              <a:rPr lang="zh-CN" altLang="zh-CN" dirty="0">
                <a:solidFill>
                  <a:srgbClr val="5B9BD5"/>
                </a:solidFill>
                <a:latin typeface="微软雅黑" panose="020B0503020204020204" pitchFamily="34" charset="-122"/>
                <a:ea typeface="微软雅黑" panose="020B0503020204020204" pitchFamily="34" charset="-122"/>
              </a:rPr>
              <a:t>美元</a:t>
            </a:r>
            <a:r>
              <a:rPr lang="en-US" altLang="zh-CN" dirty="0">
                <a:solidFill>
                  <a:srgbClr val="5B9BD5"/>
                </a:solidFill>
                <a:latin typeface="微软雅黑" panose="020B0503020204020204" pitchFamily="34" charset="-122"/>
                <a:ea typeface="微软雅黑" panose="020B0503020204020204" pitchFamily="34" charset="-122"/>
              </a:rPr>
              <a:t>/</a:t>
            </a:r>
            <a:r>
              <a:rPr lang="zh-CN" altLang="zh-CN" dirty="0">
                <a:solidFill>
                  <a:srgbClr val="5B9BD5"/>
                </a:solidFill>
                <a:latin typeface="微软雅黑" panose="020B0503020204020204" pitchFamily="34" charset="-122"/>
                <a:ea typeface="微软雅黑" panose="020B0503020204020204" pitchFamily="34" charset="-122"/>
              </a:rPr>
              <a:t>吨</a:t>
            </a:r>
            <a:r>
              <a:rPr lang="en-US" altLang="zh-CN" dirty="0">
                <a:solidFill>
                  <a:srgbClr val="5B9BD5"/>
                </a:solidFill>
                <a:latin typeface="微软雅黑" panose="020B0503020204020204" pitchFamily="34" charset="-122"/>
                <a:ea typeface="微软雅黑" panose="020B0503020204020204" pitchFamily="34" charset="-122"/>
              </a:rPr>
              <a:t>FOB</a:t>
            </a:r>
            <a:r>
              <a:rPr lang="zh-CN" altLang="zh-CN" dirty="0">
                <a:solidFill>
                  <a:srgbClr val="5B9BD5"/>
                </a:solidFill>
                <a:latin typeface="微软雅黑" panose="020B0503020204020204" pitchFamily="34" charset="-122"/>
                <a:ea typeface="微软雅黑" panose="020B0503020204020204" pitchFamily="34" charset="-122"/>
              </a:rPr>
              <a:t>，下跌幅度罕见</a:t>
            </a:r>
            <a:r>
              <a:rPr lang="zh-CN" altLang="zh-CN" dirty="0" smtClean="0">
                <a:solidFill>
                  <a:srgbClr val="5B9BD5"/>
                </a:solidFill>
                <a:latin typeface="微软雅黑" panose="020B0503020204020204" pitchFamily="34" charset="-122"/>
                <a:ea typeface="微软雅黑" panose="020B0503020204020204" pitchFamily="34" charset="-122"/>
              </a:rPr>
              <a:t>。</a:t>
            </a:r>
            <a:endParaRPr lang="en-US" altLang="zh-CN" dirty="0" smtClean="0">
              <a:solidFill>
                <a:srgbClr val="5B9BD5"/>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pPr>
            <a:r>
              <a:rPr lang="zh-CN" altLang="zh-CN" dirty="0" smtClean="0">
                <a:solidFill>
                  <a:srgbClr val="5B9BD5"/>
                </a:solidFill>
                <a:latin typeface="微软雅黑" panose="020B0503020204020204" pitchFamily="34" charset="-122"/>
                <a:ea typeface="微软雅黑" panose="020B0503020204020204" pitchFamily="34" charset="-122"/>
              </a:rPr>
              <a:t>国际</a:t>
            </a:r>
            <a:r>
              <a:rPr lang="zh-CN" altLang="zh-CN" dirty="0">
                <a:solidFill>
                  <a:srgbClr val="5B9BD5"/>
                </a:solidFill>
                <a:latin typeface="微软雅黑" panose="020B0503020204020204" pitchFamily="34" charset="-122"/>
                <a:ea typeface="微软雅黑" panose="020B0503020204020204" pitchFamily="34" charset="-122"/>
              </a:rPr>
              <a:t>钾肥方面，现货市场价格下滑幅度较大，巴西受到农产品价格低、汇率贬值以及资金不足等因素影响，</a:t>
            </a:r>
            <a:r>
              <a:rPr lang="en-US" altLang="zh-CN" dirty="0">
                <a:solidFill>
                  <a:srgbClr val="5B9BD5"/>
                </a:solidFill>
                <a:latin typeface="微软雅黑" panose="020B0503020204020204" pitchFamily="34" charset="-122"/>
                <a:ea typeface="微软雅黑" panose="020B0503020204020204" pitchFamily="34" charset="-122"/>
              </a:rPr>
              <a:t>FMB</a:t>
            </a:r>
            <a:r>
              <a:rPr lang="zh-CN" altLang="zh-CN" dirty="0">
                <a:solidFill>
                  <a:srgbClr val="5B9BD5"/>
                </a:solidFill>
                <a:latin typeface="微软雅黑" panose="020B0503020204020204" pitchFamily="34" charset="-122"/>
                <a:ea typeface="微软雅黑" panose="020B0503020204020204" pitchFamily="34" charset="-122"/>
              </a:rPr>
              <a:t>报道目前大颗粒</a:t>
            </a:r>
            <a:r>
              <a:rPr lang="en-US" altLang="zh-CN" dirty="0">
                <a:solidFill>
                  <a:srgbClr val="5B9BD5"/>
                </a:solidFill>
                <a:latin typeface="微软雅黑" panose="020B0503020204020204" pitchFamily="34" charset="-122"/>
                <a:ea typeface="微软雅黑" panose="020B0503020204020204" pitchFamily="34" charset="-122"/>
              </a:rPr>
              <a:t>220-235</a:t>
            </a:r>
            <a:r>
              <a:rPr lang="zh-CN" altLang="zh-CN" dirty="0">
                <a:solidFill>
                  <a:srgbClr val="5B9BD5"/>
                </a:solidFill>
                <a:latin typeface="微软雅黑" panose="020B0503020204020204" pitchFamily="34" charset="-122"/>
                <a:ea typeface="微软雅黑" panose="020B0503020204020204" pitchFamily="34" charset="-122"/>
              </a:rPr>
              <a:t>美元</a:t>
            </a:r>
            <a:r>
              <a:rPr lang="en-US" altLang="zh-CN" dirty="0">
                <a:solidFill>
                  <a:srgbClr val="5B9BD5"/>
                </a:solidFill>
                <a:latin typeface="微软雅黑" panose="020B0503020204020204" pitchFamily="34" charset="-122"/>
                <a:ea typeface="微软雅黑" panose="020B0503020204020204" pitchFamily="34" charset="-122"/>
              </a:rPr>
              <a:t>/</a:t>
            </a:r>
            <a:r>
              <a:rPr lang="zh-CN" altLang="zh-CN" dirty="0">
                <a:solidFill>
                  <a:srgbClr val="5B9BD5"/>
                </a:solidFill>
                <a:latin typeface="微软雅黑" panose="020B0503020204020204" pitchFamily="34" charset="-122"/>
                <a:ea typeface="微软雅黑" panose="020B0503020204020204" pitchFamily="34" charset="-122"/>
              </a:rPr>
              <a:t>吨</a:t>
            </a:r>
            <a:r>
              <a:rPr lang="en-US" altLang="zh-CN" dirty="0">
                <a:solidFill>
                  <a:srgbClr val="5B9BD5"/>
                </a:solidFill>
                <a:latin typeface="微软雅黑" panose="020B0503020204020204" pitchFamily="34" charset="-122"/>
                <a:ea typeface="微软雅黑" panose="020B0503020204020204" pitchFamily="34" charset="-122"/>
              </a:rPr>
              <a:t>CFR</a:t>
            </a:r>
            <a:r>
              <a:rPr lang="zh-CN" altLang="zh-CN" dirty="0">
                <a:solidFill>
                  <a:srgbClr val="5B9BD5"/>
                </a:solidFill>
                <a:latin typeface="微软雅黑" panose="020B0503020204020204" pitchFamily="34" charset="-122"/>
                <a:ea typeface="微软雅黑" panose="020B0503020204020204" pitchFamily="34" charset="-122"/>
              </a:rPr>
              <a:t>，较一年前</a:t>
            </a:r>
            <a:r>
              <a:rPr lang="en-US" altLang="zh-CN" dirty="0">
                <a:solidFill>
                  <a:srgbClr val="5B9BD5"/>
                </a:solidFill>
                <a:latin typeface="微软雅黑" panose="020B0503020204020204" pitchFamily="34" charset="-122"/>
                <a:ea typeface="微软雅黑" panose="020B0503020204020204" pitchFamily="34" charset="-122"/>
              </a:rPr>
              <a:t>350-365</a:t>
            </a:r>
            <a:r>
              <a:rPr lang="zh-CN" altLang="zh-CN" dirty="0">
                <a:solidFill>
                  <a:srgbClr val="5B9BD5"/>
                </a:solidFill>
                <a:latin typeface="微软雅黑" panose="020B0503020204020204" pitchFamily="34" charset="-122"/>
                <a:ea typeface="微软雅黑" panose="020B0503020204020204" pitchFamily="34" charset="-122"/>
              </a:rPr>
              <a:t>美元</a:t>
            </a:r>
            <a:r>
              <a:rPr lang="en-US" altLang="zh-CN" dirty="0">
                <a:solidFill>
                  <a:srgbClr val="5B9BD5"/>
                </a:solidFill>
                <a:latin typeface="微软雅黑" panose="020B0503020204020204" pitchFamily="34" charset="-122"/>
                <a:ea typeface="微软雅黑" panose="020B0503020204020204" pitchFamily="34" charset="-122"/>
              </a:rPr>
              <a:t>/</a:t>
            </a:r>
            <a:r>
              <a:rPr lang="zh-CN" altLang="zh-CN" dirty="0">
                <a:solidFill>
                  <a:srgbClr val="5B9BD5"/>
                </a:solidFill>
                <a:latin typeface="微软雅黑" panose="020B0503020204020204" pitchFamily="34" charset="-122"/>
                <a:ea typeface="微软雅黑" panose="020B0503020204020204" pitchFamily="34" charset="-122"/>
              </a:rPr>
              <a:t>吨</a:t>
            </a:r>
            <a:r>
              <a:rPr lang="en-US" altLang="zh-CN" dirty="0">
                <a:solidFill>
                  <a:srgbClr val="5B9BD5"/>
                </a:solidFill>
                <a:latin typeface="微软雅黑" panose="020B0503020204020204" pitchFamily="34" charset="-122"/>
                <a:ea typeface="微软雅黑" panose="020B0503020204020204" pitchFamily="34" charset="-122"/>
              </a:rPr>
              <a:t>CFR</a:t>
            </a:r>
            <a:r>
              <a:rPr lang="zh-CN" altLang="zh-CN" dirty="0">
                <a:solidFill>
                  <a:srgbClr val="5B9BD5"/>
                </a:solidFill>
                <a:latin typeface="微软雅黑" panose="020B0503020204020204" pitchFamily="34" charset="-122"/>
                <a:ea typeface="微软雅黑" panose="020B0503020204020204" pitchFamily="34" charset="-122"/>
              </a:rPr>
              <a:t>的价格下跌了</a:t>
            </a:r>
            <a:r>
              <a:rPr lang="en-US" altLang="zh-CN" dirty="0">
                <a:solidFill>
                  <a:srgbClr val="5B9BD5"/>
                </a:solidFill>
                <a:latin typeface="微软雅黑" panose="020B0503020204020204" pitchFamily="34" charset="-122"/>
                <a:ea typeface="微软雅黑" panose="020B0503020204020204" pitchFamily="34" charset="-122"/>
              </a:rPr>
              <a:t>110-150</a:t>
            </a:r>
            <a:r>
              <a:rPr lang="zh-CN" altLang="zh-CN" dirty="0">
                <a:solidFill>
                  <a:srgbClr val="5B9BD5"/>
                </a:solidFill>
                <a:latin typeface="微软雅黑" panose="020B0503020204020204" pitchFamily="34" charset="-122"/>
                <a:ea typeface="微软雅黑" panose="020B0503020204020204" pitchFamily="34" charset="-122"/>
              </a:rPr>
              <a:t>美元</a:t>
            </a:r>
            <a:r>
              <a:rPr lang="zh-CN" altLang="zh-CN" dirty="0" smtClean="0">
                <a:solidFill>
                  <a:srgbClr val="5B9BD5"/>
                </a:solidFill>
                <a:latin typeface="微软雅黑" panose="020B0503020204020204" pitchFamily="34" charset="-122"/>
                <a:ea typeface="微软雅黑" panose="020B0503020204020204" pitchFamily="34" charset="-122"/>
              </a:rPr>
              <a:t>，</a:t>
            </a:r>
            <a:endParaRPr lang="en-US" altLang="zh-CN" dirty="0" smtClean="0">
              <a:solidFill>
                <a:srgbClr val="5B9BD5"/>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176952" y="117919"/>
            <a:ext cx="5858088" cy="55399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1217612" rtl="0" fontAlgn="auto" latinLnBrk="1" hangingPunct="0">
              <a:lnSpc>
                <a:spcPct val="100000"/>
              </a:lnSpc>
              <a:spcBef>
                <a:spcPts val="0"/>
              </a:spcBef>
              <a:spcAft>
                <a:spcPts val="0"/>
              </a:spcAft>
              <a:buClrTx/>
              <a:buSzTx/>
              <a:buFontTx/>
              <a:buNone/>
              <a:tabLst/>
            </a:pPr>
            <a:r>
              <a:rPr lang="zh-CN" altLang="en-US" sz="3000" dirty="0" smtClean="0">
                <a:latin typeface="微软雅黑" panose="020B0503020204020204" pitchFamily="34" charset="-122"/>
                <a:ea typeface="微软雅黑" panose="020B0503020204020204" pitchFamily="34" charset="-122"/>
                <a:sym typeface="幼圆"/>
              </a:rPr>
              <a:t>影响</a:t>
            </a:r>
            <a:r>
              <a:rPr lang="en-US" altLang="zh-CN" sz="3000" dirty="0" smtClean="0">
                <a:latin typeface="微软雅黑" panose="020B0503020204020204" pitchFamily="34" charset="-122"/>
                <a:ea typeface="微软雅黑" panose="020B0503020204020204" pitchFamily="34" charset="-122"/>
                <a:sym typeface="幼圆"/>
              </a:rPr>
              <a:t>2016</a:t>
            </a:r>
            <a:r>
              <a:rPr lang="zh-CN" altLang="en-US" sz="3000" dirty="0" smtClean="0">
                <a:latin typeface="微软雅黑" panose="020B0503020204020204" pitchFamily="34" charset="-122"/>
                <a:ea typeface="微软雅黑" panose="020B0503020204020204" pitchFamily="34" charset="-122"/>
                <a:sym typeface="幼圆"/>
              </a:rPr>
              <a:t>年钾肥市场的因素</a:t>
            </a:r>
            <a:endParaRPr kumimoji="0" lang="zh-CN" altLang="en-US" sz="3000" b="0" i="0" u="none" strike="noStrike" cap="none" spc="0" normalizeH="0" baseline="0" dirty="0">
              <a:ln>
                <a:noFill/>
              </a:ln>
              <a:effectLst/>
              <a:uFillTx/>
              <a:latin typeface="微软雅黑" panose="020B0503020204020204" pitchFamily="34" charset="-122"/>
              <a:ea typeface="微软雅黑" panose="020B0503020204020204" pitchFamily="34" charset="-122"/>
              <a:sym typeface="幼圆"/>
            </a:endParaRPr>
          </a:p>
        </p:txBody>
      </p:sp>
      <p:pic>
        <p:nvPicPr>
          <p:cNvPr id="4" name="图片 3"/>
          <p:cNvPicPr>
            <a:picLocks noChangeAspect="1"/>
          </p:cNvPicPr>
          <p:nvPr/>
        </p:nvPicPr>
        <p:blipFill rotWithShape="1">
          <a:blip r:embed="rId2"/>
          <a:srcRect l="1280"/>
          <a:stretch/>
        </p:blipFill>
        <p:spPr>
          <a:xfrm>
            <a:off x="509451" y="4099088"/>
            <a:ext cx="6165669" cy="2545523"/>
          </a:xfrm>
          <a:prstGeom prst="rect">
            <a:avLst/>
          </a:prstGeom>
        </p:spPr>
      </p:pic>
      <p:sp>
        <p:nvSpPr>
          <p:cNvPr id="5" name="矩形 4"/>
          <p:cNvSpPr/>
          <p:nvPr/>
        </p:nvSpPr>
        <p:spPr>
          <a:xfrm>
            <a:off x="7158444" y="4311398"/>
            <a:ext cx="4650377" cy="2169825"/>
          </a:xfrm>
          <a:prstGeom prst="rect">
            <a:avLst/>
          </a:prstGeom>
          <a:solidFill>
            <a:srgbClr val="5B9BD5"/>
          </a:solidFill>
        </p:spPr>
        <p:txBody>
          <a:bodyPr wrap="square">
            <a:spAutoFit/>
          </a:bodyPr>
          <a:lstStyle/>
          <a:p>
            <a:pPr>
              <a:lnSpc>
                <a:spcPct val="150000"/>
              </a:lnSpc>
            </a:pPr>
            <a:r>
              <a:rPr lang="zh-CN" altLang="en-US" dirty="0">
                <a:latin typeface="微软雅黑" panose="020B0503020204020204" pitchFamily="34" charset="-122"/>
                <a:ea typeface="微软雅黑" panose="020B0503020204020204" pitchFamily="34" charset="-122"/>
              </a:rPr>
              <a:t>作为全球航运业、大宗商品行情乃至全球经济景气程度的风向标，波罗的海干散货指数（</a:t>
            </a:r>
            <a:r>
              <a:rPr lang="en-US" altLang="zh-CN" dirty="0">
                <a:latin typeface="微软雅黑" panose="020B0503020204020204" pitchFamily="34" charset="-122"/>
                <a:ea typeface="微软雅黑" panose="020B0503020204020204" pitchFamily="34" charset="-122"/>
              </a:rPr>
              <a:t>BDI</a:t>
            </a:r>
            <a:r>
              <a:rPr lang="zh-CN" altLang="en-US" dirty="0">
                <a:latin typeface="微软雅黑" panose="020B0503020204020204" pitchFamily="34" charset="-122"/>
                <a:ea typeface="微软雅黑" panose="020B0503020204020204" pitchFamily="34" charset="-122"/>
              </a:rPr>
              <a:t>）已“惨不忍睹”。该指数较</a:t>
            </a:r>
            <a:r>
              <a:rPr lang="en-US" altLang="zh-CN" dirty="0">
                <a:latin typeface="微软雅黑" panose="020B0503020204020204" pitchFamily="34" charset="-122"/>
                <a:ea typeface="微软雅黑" panose="020B0503020204020204" pitchFamily="34" charset="-122"/>
              </a:rPr>
              <a:t>2008</a:t>
            </a:r>
            <a:r>
              <a:rPr lang="zh-CN" altLang="en-US" dirty="0">
                <a:latin typeface="微软雅黑" panose="020B0503020204020204" pitchFamily="34" charset="-122"/>
                <a:ea typeface="微软雅黑" panose="020B0503020204020204" pitchFamily="34" charset="-122"/>
              </a:rPr>
              <a:t>年</a:t>
            </a:r>
            <a:r>
              <a:rPr lang="en-US" altLang="zh-CN" dirty="0">
                <a:latin typeface="微软雅黑" panose="020B0503020204020204" pitchFamily="34" charset="-122"/>
                <a:ea typeface="微软雅黑" panose="020B0503020204020204" pitchFamily="34" charset="-122"/>
              </a:rPr>
              <a:t>5</a:t>
            </a:r>
            <a:r>
              <a:rPr lang="zh-CN" altLang="en-US" dirty="0">
                <a:latin typeface="微软雅黑" panose="020B0503020204020204" pitchFamily="34" charset="-122"/>
                <a:ea typeface="微软雅黑" panose="020B0503020204020204" pitchFamily="34" charset="-122"/>
              </a:rPr>
              <a:t>月触及的峰值下跌约</a:t>
            </a:r>
            <a:r>
              <a:rPr lang="en-US" altLang="zh-CN" dirty="0">
                <a:latin typeface="微软雅黑" panose="020B0503020204020204" pitchFamily="34" charset="-122"/>
                <a:ea typeface="微软雅黑" panose="020B0503020204020204" pitchFamily="34" charset="-122"/>
              </a:rPr>
              <a:t>97%</a:t>
            </a:r>
            <a:r>
              <a:rPr lang="zh-CN" altLang="en-US" dirty="0">
                <a:latin typeface="微软雅黑" panose="020B0503020204020204" pitchFamily="34" charset="-122"/>
                <a:ea typeface="微软雅黑" panose="020B0503020204020204" pitchFamily="34" charset="-122"/>
              </a:rPr>
              <a:t>，在今年</a:t>
            </a:r>
            <a:r>
              <a:rPr lang="en-US" altLang="zh-CN" dirty="0">
                <a:latin typeface="微软雅黑" panose="020B0503020204020204" pitchFamily="34" charset="-122"/>
                <a:ea typeface="微软雅黑" panose="020B0503020204020204" pitchFamily="34" charset="-122"/>
              </a:rPr>
              <a:t>2</a:t>
            </a:r>
            <a:r>
              <a:rPr lang="zh-CN" altLang="en-US" dirty="0">
                <a:latin typeface="微软雅黑" panose="020B0503020204020204" pitchFamily="34" charset="-122"/>
                <a:ea typeface="微软雅黑" panose="020B0503020204020204" pitchFamily="34" charset="-122"/>
              </a:rPr>
              <a:t>月</a:t>
            </a:r>
            <a:r>
              <a:rPr lang="en-US" altLang="zh-CN" dirty="0">
                <a:latin typeface="微软雅黑" panose="020B0503020204020204" pitchFamily="34" charset="-122"/>
                <a:ea typeface="微软雅黑" panose="020B0503020204020204" pitchFamily="34" charset="-122"/>
              </a:rPr>
              <a:t>10</a:t>
            </a:r>
            <a:r>
              <a:rPr lang="zh-CN" altLang="en-US" dirty="0">
                <a:latin typeface="微软雅黑" panose="020B0503020204020204" pitchFamily="34" charset="-122"/>
                <a:ea typeface="微软雅黑" panose="020B0503020204020204" pitchFamily="34" charset="-122"/>
              </a:rPr>
              <a:t>日跌至</a:t>
            </a:r>
            <a:r>
              <a:rPr lang="en-US" altLang="zh-CN" dirty="0">
                <a:latin typeface="微软雅黑" panose="020B0503020204020204" pitchFamily="34" charset="-122"/>
                <a:ea typeface="微软雅黑" panose="020B0503020204020204" pitchFamily="34" charset="-122"/>
              </a:rPr>
              <a:t>290</a:t>
            </a:r>
            <a:r>
              <a:rPr lang="zh-CN" altLang="en-US" dirty="0">
                <a:latin typeface="微软雅黑" panose="020B0503020204020204" pitchFamily="34" charset="-122"/>
                <a:ea typeface="微软雅黑" panose="020B0503020204020204" pitchFamily="34" charset="-122"/>
              </a:rPr>
              <a:t>点历史低点后小幅反弹。</a:t>
            </a:r>
          </a:p>
        </p:txBody>
      </p:sp>
    </p:spTree>
    <p:extLst>
      <p:ext uri="{BB962C8B-B14F-4D97-AF65-F5344CB8AC3E}">
        <p14:creationId xmlns:p14="http://schemas.microsoft.com/office/powerpoint/2010/main" val="41608351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09897" y="1242872"/>
            <a:ext cx="10332720" cy="5078313"/>
          </a:xfrm>
          <a:prstGeom prst="rect">
            <a:avLst/>
          </a:prstGeom>
          <a:ln>
            <a:solidFill>
              <a:srgbClr val="5B9BD5"/>
            </a:solidFill>
          </a:ln>
        </p:spPr>
        <p:txBody>
          <a:bodyPr wrap="square">
            <a:spAutoFit/>
          </a:bodyPr>
          <a:lstStyle/>
          <a:p>
            <a:pPr>
              <a:lnSpc>
                <a:spcPct val="150000"/>
              </a:lnSpc>
            </a:pPr>
            <a:r>
              <a:rPr lang="zh-CN" altLang="zh-CN"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2</a:t>
            </a:r>
            <a:r>
              <a:rPr lang="zh-CN" altLang="zh-CN" dirty="0">
                <a:latin typeface="微软雅黑" panose="020B0503020204020204" pitchFamily="34" charset="-122"/>
                <a:ea typeface="微软雅黑" panose="020B0503020204020204" pitchFamily="34" charset="-122"/>
              </a:rPr>
              <a:t>）国内钾肥进口谈判成交日期以及</a:t>
            </a:r>
            <a:r>
              <a:rPr lang="zh-CN" altLang="zh-CN" dirty="0" smtClean="0">
                <a:latin typeface="微软雅黑" panose="020B0503020204020204" pitchFamily="34" charset="-122"/>
                <a:ea typeface="微软雅黑" panose="020B0503020204020204" pitchFamily="34" charset="-122"/>
              </a:rPr>
              <a:t>价格</a:t>
            </a:r>
            <a:endParaRPr lang="en-US" altLang="zh-CN" dirty="0" smtClean="0">
              <a:latin typeface="微软雅黑" panose="020B0503020204020204" pitchFamily="34" charset="-122"/>
              <a:ea typeface="微软雅黑" panose="020B0503020204020204" pitchFamily="34" charset="-122"/>
            </a:endParaRPr>
          </a:p>
          <a:p>
            <a:pPr>
              <a:lnSpc>
                <a:spcPct val="150000"/>
              </a:lnSpc>
            </a:pPr>
            <a:endParaRPr lang="zh-CN" altLang="zh-CN" dirty="0">
              <a:latin typeface="微软雅黑" panose="020B0503020204020204" pitchFamily="34" charset="-122"/>
              <a:ea typeface="微软雅黑" panose="020B0503020204020204" pitchFamily="34" charset="-122"/>
            </a:endParaRPr>
          </a:p>
          <a:p>
            <a:pPr>
              <a:lnSpc>
                <a:spcPct val="150000"/>
              </a:lnSpc>
            </a:pPr>
            <a:r>
              <a:rPr lang="zh-CN" altLang="zh-CN" dirty="0">
                <a:latin typeface="微软雅黑" panose="020B0503020204020204" pitchFamily="34" charset="-122"/>
                <a:ea typeface="微软雅黑" panose="020B0503020204020204" pitchFamily="34" charset="-122"/>
              </a:rPr>
              <a:t>市场在观望着新一年谈判的日期、价格和数量情况，目前已到</a:t>
            </a:r>
            <a:r>
              <a:rPr lang="en-US" altLang="zh-CN" dirty="0">
                <a:latin typeface="微软雅黑" panose="020B0503020204020204" pitchFamily="34" charset="-122"/>
                <a:ea typeface="微软雅黑" panose="020B0503020204020204" pitchFamily="34" charset="-122"/>
              </a:rPr>
              <a:t>3</a:t>
            </a:r>
            <a:r>
              <a:rPr lang="zh-CN" altLang="zh-CN" dirty="0">
                <a:latin typeface="微软雅黑" panose="020B0503020204020204" pitchFamily="34" charset="-122"/>
                <a:ea typeface="微软雅黑" panose="020B0503020204020204" pitchFamily="34" charset="-122"/>
              </a:rPr>
              <a:t>月，今年联合谈判尚无进一步成果，预计成交日期将拖后，再考虑</a:t>
            </a:r>
            <a:r>
              <a:rPr lang="en-US" altLang="zh-CN" dirty="0">
                <a:latin typeface="微软雅黑" panose="020B0503020204020204" pitchFamily="34" charset="-122"/>
                <a:ea typeface="微软雅黑" panose="020B0503020204020204" pitchFamily="34" charset="-122"/>
              </a:rPr>
              <a:t>1-2</a:t>
            </a:r>
            <a:r>
              <a:rPr lang="zh-CN" altLang="zh-CN" dirty="0">
                <a:latin typeface="微软雅黑" panose="020B0503020204020204" pitchFamily="34" charset="-122"/>
                <a:ea typeface="微软雅黑" panose="020B0503020204020204" pitchFamily="34" charset="-122"/>
              </a:rPr>
              <a:t>个月的运输周期，后期新货到货可能会在</a:t>
            </a:r>
            <a:r>
              <a:rPr lang="en-US" altLang="zh-CN" dirty="0">
                <a:latin typeface="微软雅黑" panose="020B0503020204020204" pitchFamily="34" charset="-122"/>
                <a:ea typeface="微软雅黑" panose="020B0503020204020204" pitchFamily="34" charset="-122"/>
              </a:rPr>
              <a:t>5</a:t>
            </a:r>
            <a:r>
              <a:rPr lang="zh-CN" altLang="zh-CN" dirty="0">
                <a:latin typeface="微软雅黑" panose="020B0503020204020204" pitchFamily="34" charset="-122"/>
                <a:ea typeface="微软雅黑" panose="020B0503020204020204" pitchFamily="34" charset="-122"/>
              </a:rPr>
              <a:t>月、</a:t>
            </a:r>
            <a:r>
              <a:rPr lang="en-US" altLang="zh-CN" dirty="0">
                <a:latin typeface="微软雅黑" panose="020B0503020204020204" pitchFamily="34" charset="-122"/>
                <a:ea typeface="微软雅黑" panose="020B0503020204020204" pitchFamily="34" charset="-122"/>
              </a:rPr>
              <a:t>6</a:t>
            </a:r>
            <a:r>
              <a:rPr lang="zh-CN" altLang="zh-CN" dirty="0">
                <a:latin typeface="微软雅黑" panose="020B0503020204020204" pitchFamily="34" charset="-122"/>
                <a:ea typeface="微软雅黑" panose="020B0503020204020204" pitchFamily="34" charset="-122"/>
              </a:rPr>
              <a:t>月甚至下半年，所以这段空窗期的供应量是否充足是影响行情走向的一个因素；另外就是依据目前国内外走势来看，市场对于谈判价格的预期是下行的，所以拿货以随用随采为主，基本没有大批量储备的情况出现</a:t>
            </a:r>
            <a:r>
              <a:rPr lang="zh-CN" altLang="zh-CN" dirty="0" smtClean="0">
                <a:latin typeface="微软雅黑" panose="020B0503020204020204" pitchFamily="34" charset="-122"/>
                <a:ea typeface="微软雅黑" panose="020B0503020204020204" pitchFamily="34" charset="-122"/>
              </a:rPr>
              <a:t>。</a:t>
            </a:r>
            <a:endParaRPr lang="en-US" altLang="zh-CN" dirty="0" smtClean="0">
              <a:latin typeface="微软雅黑" panose="020B0503020204020204" pitchFamily="34" charset="-122"/>
              <a:ea typeface="微软雅黑" panose="020B0503020204020204" pitchFamily="34" charset="-122"/>
            </a:endParaRPr>
          </a:p>
          <a:p>
            <a:pPr>
              <a:lnSpc>
                <a:spcPct val="150000"/>
              </a:lnSpc>
            </a:pPr>
            <a:endParaRPr lang="en-US" altLang="zh-CN"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pPr>
            <a:r>
              <a:rPr lang="zh-CN" altLang="en-US" dirty="0" smtClean="0">
                <a:solidFill>
                  <a:srgbClr val="5B9BD5"/>
                </a:solidFill>
                <a:latin typeface="微软雅黑" panose="020B0503020204020204" pitchFamily="34" charset="-122"/>
                <a:ea typeface="微软雅黑" panose="020B0503020204020204" pitchFamily="34" charset="-122"/>
              </a:rPr>
              <a:t>值得注意的是，</a:t>
            </a:r>
            <a:r>
              <a:rPr lang="zh-CN" altLang="zh-CN" dirty="0" smtClean="0">
                <a:solidFill>
                  <a:srgbClr val="5B9BD5"/>
                </a:solidFill>
                <a:latin typeface="微软雅黑" panose="020B0503020204020204" pitchFamily="34" charset="-122"/>
                <a:ea typeface="微软雅黑" panose="020B0503020204020204" pitchFamily="34" charset="-122"/>
              </a:rPr>
              <a:t>最近</a:t>
            </a:r>
            <a:r>
              <a:rPr lang="zh-CN" altLang="en-US" dirty="0" smtClean="0">
                <a:solidFill>
                  <a:srgbClr val="5B9BD5"/>
                </a:solidFill>
                <a:latin typeface="微软雅黑" panose="020B0503020204020204" pitchFamily="34" charset="-122"/>
                <a:ea typeface="微软雅黑" panose="020B0503020204020204" pitchFamily="34" charset="-122"/>
              </a:rPr>
              <a:t>大宗商品</a:t>
            </a:r>
            <a:r>
              <a:rPr lang="zh-CN" altLang="zh-CN" dirty="0" smtClean="0">
                <a:solidFill>
                  <a:srgbClr val="5B9BD5"/>
                </a:solidFill>
                <a:latin typeface="微软雅黑" panose="020B0503020204020204" pitchFamily="34" charset="-122"/>
                <a:ea typeface="微软雅黑" panose="020B0503020204020204" pitchFamily="34" charset="-122"/>
              </a:rPr>
              <a:t>价格</a:t>
            </a:r>
            <a:r>
              <a:rPr lang="zh-CN" altLang="en-US" dirty="0" smtClean="0">
                <a:solidFill>
                  <a:srgbClr val="5B9BD5"/>
                </a:solidFill>
                <a:latin typeface="微软雅黑" panose="020B0503020204020204" pitchFamily="34" charset="-122"/>
                <a:ea typeface="微软雅黑" panose="020B0503020204020204" pitchFamily="34" charset="-122"/>
              </a:rPr>
              <a:t>开始企稳并有所反弹。钾肥</a:t>
            </a:r>
            <a:r>
              <a:rPr lang="zh-CN" altLang="zh-CN" dirty="0" smtClean="0">
                <a:solidFill>
                  <a:srgbClr val="5B9BD5"/>
                </a:solidFill>
                <a:latin typeface="微软雅黑" panose="020B0503020204020204" pitchFamily="34" charset="-122"/>
                <a:ea typeface="微软雅黑" panose="020B0503020204020204" pitchFamily="34" charset="-122"/>
              </a:rPr>
              <a:t>供应商</a:t>
            </a:r>
            <a:r>
              <a:rPr lang="zh-CN" altLang="en-US" dirty="0" smtClean="0">
                <a:solidFill>
                  <a:srgbClr val="5B9BD5"/>
                </a:solidFill>
                <a:latin typeface="微软雅黑" panose="020B0503020204020204" pitchFamily="34" charset="-122"/>
                <a:ea typeface="微软雅黑" panose="020B0503020204020204" pitchFamily="34" charset="-122"/>
              </a:rPr>
              <a:t>也</a:t>
            </a:r>
            <a:r>
              <a:rPr lang="zh-CN" altLang="zh-CN" dirty="0" smtClean="0">
                <a:solidFill>
                  <a:srgbClr val="5B9BD5"/>
                </a:solidFill>
                <a:latin typeface="微软雅黑" panose="020B0503020204020204" pitchFamily="34" charset="-122"/>
                <a:ea typeface="微软雅黑" panose="020B0503020204020204" pitchFamily="34" charset="-122"/>
              </a:rPr>
              <a:t>表示</a:t>
            </a:r>
            <a:r>
              <a:rPr lang="en-US" altLang="zh-CN" dirty="0">
                <a:solidFill>
                  <a:srgbClr val="5B9BD5"/>
                </a:solidFill>
                <a:latin typeface="微软雅黑" panose="020B0503020204020204" pitchFamily="34" charset="-122"/>
                <a:ea typeface="微软雅黑" panose="020B0503020204020204" pitchFamily="34" charset="-122"/>
              </a:rPr>
              <a:t>3-4</a:t>
            </a:r>
            <a:r>
              <a:rPr lang="zh-CN" altLang="zh-CN" dirty="0">
                <a:solidFill>
                  <a:srgbClr val="5B9BD5"/>
                </a:solidFill>
                <a:latin typeface="微软雅黑" panose="020B0503020204020204" pitchFamily="34" charset="-122"/>
                <a:ea typeface="微软雅黑" panose="020B0503020204020204" pitchFamily="34" charset="-122"/>
              </a:rPr>
              <a:t>月供货</a:t>
            </a:r>
            <a:r>
              <a:rPr lang="zh-CN" altLang="zh-CN" dirty="0" smtClean="0">
                <a:solidFill>
                  <a:srgbClr val="5B9BD5"/>
                </a:solidFill>
                <a:latin typeface="微软雅黑" panose="020B0503020204020204" pitchFamily="34" charset="-122"/>
                <a:ea typeface="微软雅黑" panose="020B0503020204020204" pitchFamily="34" charset="-122"/>
              </a:rPr>
              <a:t>价格上涨</a:t>
            </a:r>
            <a:r>
              <a:rPr lang="zh-CN" altLang="zh-CN" dirty="0">
                <a:solidFill>
                  <a:srgbClr val="5B9BD5"/>
                </a:solidFill>
                <a:latin typeface="微软雅黑" panose="020B0503020204020204" pitchFamily="34" charset="-122"/>
                <a:ea typeface="微软雅黑" panose="020B0503020204020204" pitchFamily="34" charset="-122"/>
              </a:rPr>
              <a:t>回暖；东南亚</a:t>
            </a:r>
            <a:r>
              <a:rPr lang="en-US" altLang="zh-CN" dirty="0">
                <a:solidFill>
                  <a:srgbClr val="5B9BD5"/>
                </a:solidFill>
                <a:latin typeface="微软雅黑" panose="020B0503020204020204" pitchFamily="34" charset="-122"/>
                <a:ea typeface="微软雅黑" panose="020B0503020204020204" pitchFamily="34" charset="-122"/>
              </a:rPr>
              <a:t>250-285</a:t>
            </a:r>
            <a:r>
              <a:rPr lang="zh-CN" altLang="zh-CN" dirty="0">
                <a:solidFill>
                  <a:srgbClr val="5B9BD5"/>
                </a:solidFill>
                <a:latin typeface="微软雅黑" panose="020B0503020204020204" pitchFamily="34" charset="-122"/>
                <a:ea typeface="微软雅黑" panose="020B0503020204020204" pitchFamily="34" charset="-122"/>
              </a:rPr>
              <a:t>美元</a:t>
            </a:r>
            <a:r>
              <a:rPr lang="en-US" altLang="zh-CN" dirty="0">
                <a:solidFill>
                  <a:srgbClr val="5B9BD5"/>
                </a:solidFill>
                <a:latin typeface="微软雅黑" panose="020B0503020204020204" pitchFamily="34" charset="-122"/>
                <a:ea typeface="微软雅黑" panose="020B0503020204020204" pitchFamily="34" charset="-122"/>
              </a:rPr>
              <a:t>/</a:t>
            </a:r>
            <a:r>
              <a:rPr lang="zh-CN" altLang="zh-CN" dirty="0">
                <a:solidFill>
                  <a:srgbClr val="5B9BD5"/>
                </a:solidFill>
                <a:latin typeface="微软雅黑" panose="020B0503020204020204" pitchFamily="34" charset="-122"/>
                <a:ea typeface="微软雅黑" panose="020B0503020204020204" pitchFamily="34" charset="-122"/>
              </a:rPr>
              <a:t>吨</a:t>
            </a:r>
            <a:r>
              <a:rPr lang="en-US" altLang="zh-CN" dirty="0">
                <a:solidFill>
                  <a:srgbClr val="5B9BD5"/>
                </a:solidFill>
                <a:latin typeface="微软雅黑" panose="020B0503020204020204" pitchFamily="34" charset="-122"/>
                <a:ea typeface="微软雅黑" panose="020B0503020204020204" pitchFamily="34" charset="-122"/>
              </a:rPr>
              <a:t>CFR</a:t>
            </a:r>
            <a:r>
              <a:rPr lang="zh-CN" altLang="zh-CN" dirty="0">
                <a:solidFill>
                  <a:srgbClr val="5B9BD5"/>
                </a:solidFill>
                <a:latin typeface="微软雅黑" panose="020B0503020204020204" pitchFamily="34" charset="-122"/>
                <a:ea typeface="微软雅黑" panose="020B0503020204020204" pitchFamily="34" charset="-122"/>
              </a:rPr>
              <a:t>，较一年前</a:t>
            </a:r>
            <a:r>
              <a:rPr lang="en-US" altLang="zh-CN" dirty="0">
                <a:solidFill>
                  <a:srgbClr val="5B9BD5"/>
                </a:solidFill>
                <a:latin typeface="微软雅黑" panose="020B0503020204020204" pitchFamily="34" charset="-122"/>
                <a:ea typeface="微软雅黑" panose="020B0503020204020204" pitchFamily="34" charset="-122"/>
              </a:rPr>
              <a:t>325-350</a:t>
            </a:r>
            <a:r>
              <a:rPr lang="zh-CN" altLang="zh-CN" dirty="0">
                <a:solidFill>
                  <a:srgbClr val="5B9BD5"/>
                </a:solidFill>
                <a:latin typeface="微软雅黑" panose="020B0503020204020204" pitchFamily="34" charset="-122"/>
                <a:ea typeface="微软雅黑" panose="020B0503020204020204" pitchFamily="34" charset="-122"/>
              </a:rPr>
              <a:t>美元</a:t>
            </a:r>
            <a:r>
              <a:rPr lang="en-US" altLang="zh-CN" dirty="0">
                <a:solidFill>
                  <a:srgbClr val="5B9BD5"/>
                </a:solidFill>
                <a:latin typeface="微软雅黑" panose="020B0503020204020204" pitchFamily="34" charset="-122"/>
                <a:ea typeface="微软雅黑" panose="020B0503020204020204" pitchFamily="34" charset="-122"/>
              </a:rPr>
              <a:t>/</a:t>
            </a:r>
            <a:r>
              <a:rPr lang="zh-CN" altLang="zh-CN" dirty="0">
                <a:solidFill>
                  <a:srgbClr val="5B9BD5"/>
                </a:solidFill>
                <a:latin typeface="微软雅黑" panose="020B0503020204020204" pitchFamily="34" charset="-122"/>
                <a:ea typeface="微软雅黑" panose="020B0503020204020204" pitchFamily="34" charset="-122"/>
              </a:rPr>
              <a:t>吨</a:t>
            </a:r>
            <a:r>
              <a:rPr lang="en-US" altLang="zh-CN" dirty="0">
                <a:solidFill>
                  <a:srgbClr val="5B9BD5"/>
                </a:solidFill>
                <a:latin typeface="微软雅黑" panose="020B0503020204020204" pitchFamily="34" charset="-122"/>
                <a:ea typeface="微软雅黑" panose="020B0503020204020204" pitchFamily="34" charset="-122"/>
              </a:rPr>
              <a:t>CFR</a:t>
            </a:r>
            <a:r>
              <a:rPr lang="zh-CN" altLang="zh-CN" dirty="0">
                <a:solidFill>
                  <a:srgbClr val="5B9BD5"/>
                </a:solidFill>
                <a:latin typeface="微软雅黑" panose="020B0503020204020204" pitchFamily="34" charset="-122"/>
                <a:ea typeface="微软雅黑" panose="020B0503020204020204" pitchFamily="34" charset="-122"/>
              </a:rPr>
              <a:t>的价格下跌了</a:t>
            </a:r>
            <a:r>
              <a:rPr lang="en-US" altLang="zh-CN" dirty="0">
                <a:solidFill>
                  <a:srgbClr val="5B9BD5"/>
                </a:solidFill>
                <a:latin typeface="微软雅黑" panose="020B0503020204020204" pitchFamily="34" charset="-122"/>
                <a:ea typeface="微软雅黑" panose="020B0503020204020204" pitchFamily="34" charset="-122"/>
              </a:rPr>
              <a:t>70-100</a:t>
            </a:r>
            <a:r>
              <a:rPr lang="zh-CN" altLang="zh-CN" dirty="0">
                <a:solidFill>
                  <a:srgbClr val="5B9BD5"/>
                </a:solidFill>
                <a:latin typeface="微软雅黑" panose="020B0503020204020204" pitchFamily="34" charset="-122"/>
                <a:ea typeface="微软雅黑" panose="020B0503020204020204" pitchFamily="34" charset="-122"/>
              </a:rPr>
              <a:t>多</a:t>
            </a:r>
            <a:r>
              <a:rPr lang="zh-CN" altLang="zh-CN" dirty="0" smtClean="0">
                <a:solidFill>
                  <a:srgbClr val="5B9BD5"/>
                </a:solidFill>
                <a:latin typeface="微软雅黑" panose="020B0503020204020204" pitchFamily="34" charset="-122"/>
                <a:ea typeface="微软雅黑" panose="020B0503020204020204" pitchFamily="34" charset="-122"/>
              </a:rPr>
              <a:t>美元</a:t>
            </a:r>
            <a:r>
              <a:rPr lang="zh-CN" altLang="en-US" dirty="0" smtClean="0">
                <a:solidFill>
                  <a:srgbClr val="5B9BD5"/>
                </a:solidFill>
                <a:latin typeface="微软雅黑" panose="020B0503020204020204" pitchFamily="34" charset="-122"/>
                <a:ea typeface="微软雅黑" panose="020B0503020204020204" pitchFamily="34" charset="-122"/>
              </a:rPr>
              <a:t>。</a:t>
            </a:r>
            <a:endParaRPr lang="en-US" altLang="zh-CN" dirty="0" smtClean="0">
              <a:solidFill>
                <a:srgbClr val="5B9BD5"/>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pPr>
            <a:r>
              <a:rPr lang="zh-CN" altLang="zh-CN" dirty="0" smtClean="0">
                <a:solidFill>
                  <a:srgbClr val="5B9BD5"/>
                </a:solidFill>
                <a:latin typeface="微软雅黑" panose="020B0503020204020204" pitchFamily="34" charset="-122"/>
                <a:ea typeface="微软雅黑" panose="020B0503020204020204" pitchFamily="34" charset="-122"/>
              </a:rPr>
              <a:t>目前</a:t>
            </a:r>
            <a:r>
              <a:rPr lang="zh-CN" altLang="zh-CN" dirty="0">
                <a:solidFill>
                  <a:srgbClr val="5B9BD5"/>
                </a:solidFill>
                <a:latin typeface="微软雅黑" panose="020B0503020204020204" pitchFamily="34" charset="-122"/>
                <a:ea typeface="微软雅黑" panose="020B0503020204020204" pitchFamily="34" charset="-122"/>
              </a:rPr>
              <a:t>欧洲、美国、巴西、印度等地需求有所改善，但价格相对稳定，未出现明显上涨，未来这些市场的价格走向也将成为影响我国进口谈判成交的重要因素。</a:t>
            </a:r>
          </a:p>
          <a:p>
            <a:pPr marL="285750" indent="-285750">
              <a:lnSpc>
                <a:spcPct val="150000"/>
              </a:lnSpc>
              <a:buFont typeface="Wingdings" panose="05000000000000000000" pitchFamily="2" charset="2"/>
              <a:buChar char="Ø"/>
            </a:pPr>
            <a:r>
              <a:rPr lang="zh-CN" altLang="zh-CN" dirty="0">
                <a:solidFill>
                  <a:srgbClr val="5B9BD5"/>
                </a:solidFill>
                <a:latin typeface="微软雅黑" panose="020B0503020204020204" pitchFamily="34" charset="-122"/>
                <a:ea typeface="微软雅黑" panose="020B0503020204020204" pitchFamily="34" charset="-122"/>
              </a:rPr>
              <a:t>印度同样面临货币贬值、补贴下调等不利因素，已经推迟了新一年度的钾肥进口谈判</a:t>
            </a:r>
            <a:r>
              <a:rPr lang="zh-CN" altLang="zh-CN" dirty="0" smtClean="0">
                <a:solidFill>
                  <a:srgbClr val="5B9BD5"/>
                </a:solidFill>
                <a:latin typeface="微软雅黑" panose="020B0503020204020204" pitchFamily="34" charset="-122"/>
                <a:ea typeface="微软雅黑" panose="020B0503020204020204" pitchFamily="34" charset="-122"/>
              </a:rPr>
              <a:t>。</a:t>
            </a:r>
            <a:endParaRPr lang="en-US" altLang="zh-CN" dirty="0">
              <a:solidFill>
                <a:srgbClr val="5B9BD5"/>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176952" y="117919"/>
            <a:ext cx="5858088" cy="55399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1217612" rtl="0" fontAlgn="auto" latinLnBrk="1" hangingPunct="0">
              <a:lnSpc>
                <a:spcPct val="100000"/>
              </a:lnSpc>
              <a:spcBef>
                <a:spcPts val="0"/>
              </a:spcBef>
              <a:spcAft>
                <a:spcPts val="0"/>
              </a:spcAft>
              <a:buClrTx/>
              <a:buSzTx/>
              <a:buFontTx/>
              <a:buNone/>
              <a:tabLst/>
            </a:pPr>
            <a:r>
              <a:rPr lang="zh-CN" altLang="en-US" sz="3000" dirty="0" smtClean="0">
                <a:latin typeface="微软雅黑" panose="020B0503020204020204" pitchFamily="34" charset="-122"/>
                <a:ea typeface="微软雅黑" panose="020B0503020204020204" pitchFamily="34" charset="-122"/>
                <a:sym typeface="幼圆"/>
              </a:rPr>
              <a:t>影响</a:t>
            </a:r>
            <a:r>
              <a:rPr lang="en-US" altLang="zh-CN" sz="3000" dirty="0" smtClean="0">
                <a:latin typeface="微软雅黑" panose="020B0503020204020204" pitchFamily="34" charset="-122"/>
                <a:ea typeface="微软雅黑" panose="020B0503020204020204" pitchFamily="34" charset="-122"/>
                <a:sym typeface="幼圆"/>
              </a:rPr>
              <a:t>2016</a:t>
            </a:r>
            <a:r>
              <a:rPr lang="zh-CN" altLang="en-US" sz="3000" dirty="0" smtClean="0">
                <a:latin typeface="微软雅黑" panose="020B0503020204020204" pitchFamily="34" charset="-122"/>
                <a:ea typeface="微软雅黑" panose="020B0503020204020204" pitchFamily="34" charset="-122"/>
                <a:sym typeface="幼圆"/>
              </a:rPr>
              <a:t>年钾肥市场的因素</a:t>
            </a:r>
            <a:endParaRPr kumimoji="0" lang="zh-CN" altLang="en-US" sz="3000" b="0" i="0" u="none" strike="noStrike" cap="none" spc="0" normalizeH="0" baseline="0" dirty="0">
              <a:ln>
                <a:noFill/>
              </a:ln>
              <a:effectLst/>
              <a:uFillTx/>
              <a:latin typeface="微软雅黑" panose="020B0503020204020204" pitchFamily="34" charset="-122"/>
              <a:ea typeface="微软雅黑" panose="020B0503020204020204" pitchFamily="34" charset="-122"/>
              <a:sym typeface="幼圆"/>
            </a:endParaRPr>
          </a:p>
        </p:txBody>
      </p:sp>
    </p:spTree>
    <p:extLst>
      <p:ext uri="{BB962C8B-B14F-4D97-AF65-F5344CB8AC3E}">
        <p14:creationId xmlns:p14="http://schemas.microsoft.com/office/powerpoint/2010/main" val="1451808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44583" y="1355080"/>
            <a:ext cx="10437223" cy="3831818"/>
          </a:xfrm>
          <a:prstGeom prst="rect">
            <a:avLst/>
          </a:prstGeom>
          <a:ln>
            <a:solidFill>
              <a:srgbClr val="5B9BD5"/>
            </a:solidFill>
          </a:ln>
        </p:spPr>
        <p:txBody>
          <a:bodyPr wrap="square">
            <a:spAutoFit/>
          </a:bodyPr>
          <a:lstStyle/>
          <a:p>
            <a:pPr>
              <a:lnSpc>
                <a:spcPct val="150000"/>
              </a:lnSpc>
            </a:pPr>
            <a:r>
              <a:rPr lang="zh-CN" altLang="zh-CN"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3</a:t>
            </a:r>
            <a:r>
              <a:rPr lang="zh-CN" altLang="zh-CN" dirty="0">
                <a:latin typeface="微软雅黑" panose="020B0503020204020204" pitchFamily="34" charset="-122"/>
                <a:ea typeface="微软雅黑" panose="020B0503020204020204" pitchFamily="34" charset="-122"/>
              </a:rPr>
              <a:t>）国内粮食价格以及农民资金状况</a:t>
            </a:r>
          </a:p>
          <a:p>
            <a:pPr>
              <a:lnSpc>
                <a:spcPct val="150000"/>
              </a:lnSpc>
            </a:pPr>
            <a:r>
              <a:rPr lang="zh-CN" altLang="zh-CN" dirty="0">
                <a:latin typeface="微软雅黑" panose="020B0503020204020204" pitchFamily="34" charset="-122"/>
                <a:ea typeface="微软雅黑" panose="020B0503020204020204" pitchFamily="34" charset="-122"/>
              </a:rPr>
              <a:t>今年全国粮价都较低，不少农民的粮食卖不上价或者还没卖，这样农民手中的资金就少了，赊欠的货款也没有还完，继而导致基层经销商由于自有资金缺乏以及收不上预收款而无法按照以往的节奏铺货，复合肥厂商的仓库出现了大量的积压，开工率也受到了影响</a:t>
            </a:r>
            <a:r>
              <a:rPr lang="zh-CN" altLang="zh-CN" dirty="0" smtClean="0">
                <a:latin typeface="微软雅黑" panose="020B0503020204020204" pitchFamily="34" charset="-122"/>
                <a:ea typeface="微软雅黑" panose="020B0503020204020204" pitchFamily="34" charset="-122"/>
              </a:rPr>
              <a:t>。</a:t>
            </a:r>
            <a:endParaRPr lang="en-US" altLang="zh-CN" dirty="0" smtClean="0">
              <a:latin typeface="微软雅黑" panose="020B0503020204020204" pitchFamily="34" charset="-122"/>
              <a:ea typeface="微软雅黑" panose="020B0503020204020204" pitchFamily="34" charset="-122"/>
            </a:endParaRPr>
          </a:p>
          <a:p>
            <a:pPr>
              <a:lnSpc>
                <a:spcPct val="150000"/>
              </a:lnSpc>
            </a:pPr>
            <a:endParaRPr lang="en-US" altLang="zh-CN" dirty="0">
              <a:latin typeface="微软雅黑" panose="020B0503020204020204" pitchFamily="34" charset="-122"/>
              <a:ea typeface="微软雅黑" panose="020B0503020204020204" pitchFamily="34" charset="-122"/>
            </a:endParaRPr>
          </a:p>
          <a:p>
            <a:pPr>
              <a:lnSpc>
                <a:spcPct val="150000"/>
              </a:lnSpc>
            </a:pPr>
            <a:r>
              <a:rPr lang="zh-CN" altLang="zh-CN" dirty="0" smtClean="0">
                <a:solidFill>
                  <a:srgbClr val="5B9BD5"/>
                </a:solidFill>
                <a:latin typeface="微软雅黑" panose="020B0503020204020204" pitchFamily="34" charset="-122"/>
                <a:ea typeface="微软雅黑" panose="020B0503020204020204" pitchFamily="34" charset="-122"/>
              </a:rPr>
              <a:t>春季</a:t>
            </a:r>
            <a:r>
              <a:rPr lang="zh-CN" altLang="zh-CN" dirty="0">
                <a:solidFill>
                  <a:srgbClr val="5B9BD5"/>
                </a:solidFill>
                <a:latin typeface="微软雅黑" panose="020B0503020204020204" pitchFamily="34" charset="-122"/>
                <a:ea typeface="微软雅黑" panose="020B0503020204020204" pitchFamily="34" charset="-122"/>
              </a:rPr>
              <a:t>已经开始，农民仍在犹豫种什么作物。但是一旦开动，对于肥料的需求还是有的，市场还会动起来，钾肥的需求也会随之大量复苏。以东北为例，整个市场的钾肥存货量并不多，工厂及渠道备货比例约在</a:t>
            </a:r>
            <a:r>
              <a:rPr lang="en-US" altLang="zh-CN" dirty="0">
                <a:solidFill>
                  <a:srgbClr val="5B9BD5"/>
                </a:solidFill>
                <a:latin typeface="微软雅黑" panose="020B0503020204020204" pitchFamily="34" charset="-122"/>
                <a:ea typeface="微软雅黑" panose="020B0503020204020204" pitchFamily="34" charset="-122"/>
              </a:rPr>
              <a:t>20-40%</a:t>
            </a:r>
            <a:r>
              <a:rPr lang="zh-CN" altLang="zh-CN" dirty="0">
                <a:solidFill>
                  <a:srgbClr val="5B9BD5"/>
                </a:solidFill>
                <a:latin typeface="微软雅黑" panose="020B0503020204020204" pitchFamily="34" charset="-122"/>
                <a:ea typeface="微软雅黑" panose="020B0503020204020204" pitchFamily="34" charset="-122"/>
              </a:rPr>
              <a:t>左右，春节过后已经开始陆续采购，用于供应春季耕种需求。营口港正月十五后开始大批量出货，日出货量近万吨。</a:t>
            </a:r>
          </a:p>
        </p:txBody>
      </p:sp>
      <p:sp>
        <p:nvSpPr>
          <p:cNvPr id="3" name="文本框 2"/>
          <p:cNvSpPr txBox="1"/>
          <p:nvPr/>
        </p:nvSpPr>
        <p:spPr>
          <a:xfrm>
            <a:off x="176952" y="117919"/>
            <a:ext cx="5858088" cy="55399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1217612" rtl="0" fontAlgn="auto" latinLnBrk="1" hangingPunct="0">
              <a:lnSpc>
                <a:spcPct val="100000"/>
              </a:lnSpc>
              <a:spcBef>
                <a:spcPts val="0"/>
              </a:spcBef>
              <a:spcAft>
                <a:spcPts val="0"/>
              </a:spcAft>
              <a:buClrTx/>
              <a:buSzTx/>
              <a:buFontTx/>
              <a:buNone/>
              <a:tabLst/>
            </a:pPr>
            <a:r>
              <a:rPr lang="zh-CN" altLang="en-US" sz="3000" dirty="0" smtClean="0">
                <a:latin typeface="微软雅黑" panose="020B0503020204020204" pitchFamily="34" charset="-122"/>
                <a:ea typeface="微软雅黑" panose="020B0503020204020204" pitchFamily="34" charset="-122"/>
                <a:sym typeface="幼圆"/>
              </a:rPr>
              <a:t>影响</a:t>
            </a:r>
            <a:r>
              <a:rPr lang="en-US" altLang="zh-CN" sz="3000" dirty="0" smtClean="0">
                <a:latin typeface="微软雅黑" panose="020B0503020204020204" pitchFamily="34" charset="-122"/>
                <a:ea typeface="微软雅黑" panose="020B0503020204020204" pitchFamily="34" charset="-122"/>
                <a:sym typeface="幼圆"/>
              </a:rPr>
              <a:t>2016</a:t>
            </a:r>
            <a:r>
              <a:rPr lang="zh-CN" altLang="en-US" sz="3000" dirty="0" smtClean="0">
                <a:latin typeface="微软雅黑" panose="020B0503020204020204" pitchFamily="34" charset="-122"/>
                <a:ea typeface="微软雅黑" panose="020B0503020204020204" pitchFamily="34" charset="-122"/>
                <a:sym typeface="幼圆"/>
              </a:rPr>
              <a:t>年钾肥市场的因素</a:t>
            </a:r>
            <a:endParaRPr kumimoji="0" lang="zh-CN" altLang="en-US" sz="3000" b="0" i="0" u="none" strike="noStrike" cap="none" spc="0" normalizeH="0" baseline="0" dirty="0">
              <a:ln>
                <a:noFill/>
              </a:ln>
              <a:effectLst/>
              <a:uFillTx/>
              <a:latin typeface="微软雅黑" panose="020B0503020204020204" pitchFamily="34" charset="-122"/>
              <a:ea typeface="微软雅黑" panose="020B0503020204020204" pitchFamily="34" charset="-122"/>
              <a:sym typeface="幼圆"/>
            </a:endParaRPr>
          </a:p>
        </p:txBody>
      </p:sp>
    </p:spTree>
    <p:extLst>
      <p:ext uri="{BB962C8B-B14F-4D97-AF65-F5344CB8AC3E}">
        <p14:creationId xmlns:p14="http://schemas.microsoft.com/office/powerpoint/2010/main" val="19584757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27017" y="940526"/>
            <a:ext cx="10228217" cy="3416320"/>
          </a:xfrm>
          <a:prstGeom prst="rect">
            <a:avLst/>
          </a:prstGeom>
          <a:noFill/>
          <a:ln>
            <a:solidFill>
              <a:srgbClr val="5B9BD5"/>
            </a:solidFill>
          </a:ln>
        </p:spPr>
        <p:txBody>
          <a:bodyPr wrap="square" rtlCol="0">
            <a:spAutoFit/>
          </a:bodyPr>
          <a:lstStyle/>
          <a:p>
            <a:pPr>
              <a:lnSpc>
                <a:spcPct val="150000"/>
              </a:lnSpc>
            </a:pPr>
            <a:r>
              <a:rPr lang="zh-CN" altLang="zh-CN" dirty="0" smtClean="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4</a:t>
            </a:r>
            <a:r>
              <a:rPr lang="zh-CN" altLang="zh-CN" dirty="0">
                <a:latin typeface="微软雅黑" panose="020B0503020204020204" pitchFamily="34" charset="-122"/>
                <a:ea typeface="微软雅黑" panose="020B0503020204020204" pitchFamily="34" charset="-122"/>
              </a:rPr>
              <a:t>）国产钾肥的价格政策</a:t>
            </a:r>
          </a:p>
          <a:p>
            <a:pPr>
              <a:lnSpc>
                <a:spcPct val="150000"/>
              </a:lnSpc>
            </a:pPr>
            <a:r>
              <a:rPr lang="zh-CN" altLang="zh-CN" dirty="0">
                <a:latin typeface="微软雅黑" panose="020B0503020204020204" pitchFamily="34" charset="-122"/>
                <a:ea typeface="微软雅黑" panose="020B0503020204020204" pitchFamily="34" charset="-122"/>
              </a:rPr>
              <a:t>国产钾肥占到全国近一半的供应量，其价格政策更是影响着国内整体的价格走向</a:t>
            </a:r>
            <a:r>
              <a:rPr lang="zh-CN"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包括</a:t>
            </a:r>
            <a:r>
              <a:rPr lang="zh-CN" altLang="zh-CN" dirty="0" smtClean="0">
                <a:latin typeface="微软雅黑" panose="020B0503020204020204" pitchFamily="34" charset="-122"/>
                <a:ea typeface="微软雅黑" panose="020B0503020204020204" pitchFamily="34" charset="-122"/>
              </a:rPr>
              <a:t>国内</a:t>
            </a:r>
            <a:r>
              <a:rPr lang="zh-CN" altLang="zh-CN" dirty="0">
                <a:latin typeface="微软雅黑" panose="020B0503020204020204" pitchFamily="34" charset="-122"/>
                <a:ea typeface="微软雅黑" panose="020B0503020204020204" pitchFamily="34" charset="-122"/>
              </a:rPr>
              <a:t>最大的氯化钾生产企业盐湖</a:t>
            </a:r>
            <a:r>
              <a:rPr lang="zh-CN" altLang="zh-CN" dirty="0" smtClean="0">
                <a:latin typeface="微软雅黑" panose="020B0503020204020204" pitchFamily="34" charset="-122"/>
                <a:ea typeface="微软雅黑" panose="020B0503020204020204" pitchFamily="34" charset="-122"/>
              </a:rPr>
              <a:t>集团</a:t>
            </a:r>
            <a:r>
              <a:rPr lang="zh-CN" altLang="en-US" dirty="0" smtClean="0">
                <a:latin typeface="微软雅黑" panose="020B0503020204020204" pitchFamily="34" charset="-122"/>
                <a:ea typeface="微软雅黑" panose="020B0503020204020204" pitchFamily="34" charset="-122"/>
              </a:rPr>
              <a:t>在内</a:t>
            </a:r>
            <a:r>
              <a:rPr lang="zh-CN"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国内钾肥生产商都</a:t>
            </a:r>
            <a:r>
              <a:rPr lang="zh-CN" altLang="zh-CN" dirty="0" smtClean="0">
                <a:latin typeface="微软雅黑" panose="020B0503020204020204" pitchFamily="34" charset="-122"/>
                <a:ea typeface="微软雅黑" panose="020B0503020204020204" pitchFamily="34" charset="-122"/>
              </a:rPr>
              <a:t>面临</a:t>
            </a:r>
            <a:r>
              <a:rPr lang="zh-CN" altLang="en-US" dirty="0" smtClean="0">
                <a:latin typeface="微软雅黑" panose="020B0503020204020204" pitchFamily="34" charset="-122"/>
                <a:ea typeface="微软雅黑" panose="020B0503020204020204" pitchFamily="34" charset="-122"/>
              </a:rPr>
              <a:t>一定</a:t>
            </a:r>
            <a:r>
              <a:rPr lang="zh-CN" altLang="zh-CN" dirty="0" smtClean="0">
                <a:latin typeface="微软雅黑" panose="020B0503020204020204" pitchFamily="34" charset="-122"/>
                <a:ea typeface="微软雅黑" panose="020B0503020204020204" pitchFamily="34" charset="-122"/>
              </a:rPr>
              <a:t>的</a:t>
            </a:r>
            <a:r>
              <a:rPr lang="zh-CN" altLang="zh-CN" dirty="0">
                <a:latin typeface="微软雅黑" panose="020B0503020204020204" pitchFamily="34" charset="-122"/>
                <a:ea typeface="微软雅黑" panose="020B0503020204020204" pitchFamily="34" charset="-122"/>
              </a:rPr>
              <a:t>业绩</a:t>
            </a:r>
            <a:r>
              <a:rPr lang="zh-CN" altLang="zh-CN" dirty="0" smtClean="0">
                <a:latin typeface="微软雅黑" panose="020B0503020204020204" pitchFamily="34" charset="-122"/>
                <a:ea typeface="微软雅黑" panose="020B0503020204020204" pitchFamily="34" charset="-122"/>
              </a:rPr>
              <a:t>压力，</a:t>
            </a:r>
            <a:r>
              <a:rPr lang="zh-CN" altLang="zh-CN" dirty="0">
                <a:latin typeface="微软雅黑" panose="020B0503020204020204" pitchFamily="34" charset="-122"/>
                <a:ea typeface="微软雅黑" panose="020B0503020204020204" pitchFamily="34" charset="-122"/>
              </a:rPr>
              <a:t>所以对于国产钾而言，平衡好量价政策，稳固市场信心非常重要</a:t>
            </a:r>
            <a:r>
              <a:rPr lang="zh-CN" altLang="zh-CN" dirty="0" smtClean="0">
                <a:latin typeface="微软雅黑" panose="020B0503020204020204" pitchFamily="34" charset="-122"/>
                <a:ea typeface="微软雅黑" panose="020B0503020204020204" pitchFamily="34" charset="-122"/>
              </a:rPr>
              <a:t>。</a:t>
            </a:r>
            <a:endParaRPr lang="en-US" altLang="zh-CN" dirty="0" smtClean="0">
              <a:latin typeface="微软雅黑" panose="020B0503020204020204" pitchFamily="34" charset="-122"/>
              <a:ea typeface="微软雅黑" panose="020B0503020204020204" pitchFamily="34" charset="-122"/>
            </a:endParaRPr>
          </a:p>
          <a:p>
            <a:pPr>
              <a:lnSpc>
                <a:spcPct val="150000"/>
              </a:lnSpc>
            </a:pPr>
            <a:endParaRPr lang="zh-CN" altLang="zh-CN" dirty="0">
              <a:latin typeface="微软雅黑" panose="020B0503020204020204" pitchFamily="34" charset="-122"/>
              <a:ea typeface="微软雅黑" panose="020B0503020204020204" pitchFamily="34" charset="-122"/>
            </a:endParaRPr>
          </a:p>
          <a:p>
            <a:pPr>
              <a:lnSpc>
                <a:spcPct val="150000"/>
              </a:lnSpc>
            </a:pPr>
            <a:r>
              <a:rPr lang="zh-CN" altLang="zh-CN"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5</a:t>
            </a:r>
            <a:r>
              <a:rPr lang="zh-CN" altLang="zh-CN" dirty="0">
                <a:latin typeface="微软雅黑" panose="020B0503020204020204" pitchFamily="34" charset="-122"/>
                <a:ea typeface="微软雅黑" panose="020B0503020204020204" pitchFamily="34" charset="-122"/>
              </a:rPr>
              <a:t>）增值税政策完全实施的刺激作用</a:t>
            </a:r>
          </a:p>
          <a:p>
            <a:pPr>
              <a:lnSpc>
                <a:spcPct val="150000"/>
              </a:lnSpc>
            </a:pPr>
            <a:r>
              <a:rPr lang="en-US" altLang="zh-CN" dirty="0">
                <a:latin typeface="微软雅黑" panose="020B0503020204020204" pitchFamily="34" charset="-122"/>
                <a:ea typeface="微软雅黑" panose="020B0503020204020204" pitchFamily="34" charset="-122"/>
              </a:rPr>
              <a:t>7</a:t>
            </a:r>
            <a:r>
              <a:rPr lang="zh-CN" altLang="zh-CN" dirty="0">
                <a:latin typeface="微软雅黑" panose="020B0503020204020204" pitchFamily="34" charset="-122"/>
                <a:ea typeface="微软雅黑" panose="020B0503020204020204" pitchFamily="34" charset="-122"/>
              </a:rPr>
              <a:t>月</a:t>
            </a:r>
            <a:r>
              <a:rPr lang="en-US" altLang="zh-CN" dirty="0">
                <a:latin typeface="微软雅黑" panose="020B0503020204020204" pitchFamily="34" charset="-122"/>
                <a:ea typeface="微软雅黑" panose="020B0503020204020204" pitchFamily="34" charset="-122"/>
              </a:rPr>
              <a:t>1</a:t>
            </a:r>
            <a:r>
              <a:rPr lang="zh-CN" altLang="zh-CN" dirty="0">
                <a:latin typeface="微软雅黑" panose="020B0503020204020204" pitchFamily="34" charset="-122"/>
                <a:ea typeface="微软雅黑" panose="020B0503020204020204" pitchFamily="34" charset="-122"/>
              </a:rPr>
              <a:t>日起，增值税政策过渡期的</a:t>
            </a:r>
            <a:r>
              <a:rPr lang="en-US" altLang="zh-CN" dirty="0">
                <a:latin typeface="微软雅黑" panose="020B0503020204020204" pitchFamily="34" charset="-122"/>
                <a:ea typeface="微软雅黑" panose="020B0503020204020204" pitchFamily="34" charset="-122"/>
              </a:rPr>
              <a:t>3%</a:t>
            </a:r>
            <a:r>
              <a:rPr lang="zh-CN" altLang="zh-CN" dirty="0">
                <a:latin typeface="微软雅黑" panose="020B0503020204020204" pitchFamily="34" charset="-122"/>
                <a:ea typeface="微软雅黑" panose="020B0503020204020204" pitchFamily="34" charset="-122"/>
              </a:rPr>
              <a:t>税率货源将自动失效，所有的货源销售均按照</a:t>
            </a:r>
            <a:r>
              <a:rPr lang="en-US" altLang="zh-CN" dirty="0">
                <a:latin typeface="微软雅黑" panose="020B0503020204020204" pitchFamily="34" charset="-122"/>
                <a:ea typeface="微软雅黑" panose="020B0503020204020204" pitchFamily="34" charset="-122"/>
              </a:rPr>
              <a:t>13%</a:t>
            </a:r>
            <a:r>
              <a:rPr lang="zh-CN" altLang="zh-CN" dirty="0">
                <a:latin typeface="微软雅黑" panose="020B0503020204020204" pitchFamily="34" charset="-122"/>
                <a:ea typeface="微软雅黑" panose="020B0503020204020204" pitchFamily="34" charset="-122"/>
              </a:rPr>
              <a:t>比例征收增值税。在到期之前，相信贸易商会有一波</a:t>
            </a:r>
            <a:r>
              <a:rPr lang="en-US" altLang="zh-CN" dirty="0">
                <a:latin typeface="微软雅黑" panose="020B0503020204020204" pitchFamily="34" charset="-122"/>
                <a:ea typeface="微软雅黑" panose="020B0503020204020204" pitchFamily="34" charset="-122"/>
              </a:rPr>
              <a:t>3%</a:t>
            </a:r>
            <a:r>
              <a:rPr lang="zh-CN" altLang="zh-CN" dirty="0">
                <a:latin typeface="微软雅黑" panose="020B0503020204020204" pitchFamily="34" charset="-122"/>
                <a:ea typeface="微软雅黑" panose="020B0503020204020204" pitchFamily="34" charset="-122"/>
              </a:rPr>
              <a:t>货源销售高峰，对于行情有一定的</a:t>
            </a:r>
            <a:r>
              <a:rPr lang="zh-CN" altLang="en-US" dirty="0">
                <a:latin typeface="微软雅黑" panose="020B0503020204020204" pitchFamily="34" charset="-122"/>
                <a:ea typeface="微软雅黑" panose="020B0503020204020204" pitchFamily="34" charset="-122"/>
              </a:rPr>
              <a:t>影响</a:t>
            </a:r>
            <a:r>
              <a:rPr lang="zh-CN" altLang="zh-CN" dirty="0" smtClean="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p:txBody>
      </p:sp>
      <p:sp>
        <p:nvSpPr>
          <p:cNvPr id="3" name="文本框 2"/>
          <p:cNvSpPr txBox="1"/>
          <p:nvPr/>
        </p:nvSpPr>
        <p:spPr>
          <a:xfrm>
            <a:off x="176952" y="117919"/>
            <a:ext cx="5858088" cy="55399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1217612" rtl="0" fontAlgn="auto" latinLnBrk="1" hangingPunct="0">
              <a:lnSpc>
                <a:spcPct val="100000"/>
              </a:lnSpc>
              <a:spcBef>
                <a:spcPts val="0"/>
              </a:spcBef>
              <a:spcAft>
                <a:spcPts val="0"/>
              </a:spcAft>
              <a:buClrTx/>
              <a:buSzTx/>
              <a:buFontTx/>
              <a:buNone/>
              <a:tabLst/>
            </a:pPr>
            <a:r>
              <a:rPr lang="zh-CN" altLang="en-US" sz="3000" dirty="0" smtClean="0">
                <a:latin typeface="微软雅黑" panose="020B0503020204020204" pitchFamily="34" charset="-122"/>
                <a:ea typeface="微软雅黑" panose="020B0503020204020204" pitchFamily="34" charset="-122"/>
                <a:sym typeface="幼圆"/>
              </a:rPr>
              <a:t>影响</a:t>
            </a:r>
            <a:r>
              <a:rPr lang="en-US" altLang="zh-CN" sz="3000" dirty="0" smtClean="0">
                <a:latin typeface="微软雅黑" panose="020B0503020204020204" pitchFamily="34" charset="-122"/>
                <a:ea typeface="微软雅黑" panose="020B0503020204020204" pitchFamily="34" charset="-122"/>
                <a:sym typeface="幼圆"/>
              </a:rPr>
              <a:t>2016</a:t>
            </a:r>
            <a:r>
              <a:rPr lang="zh-CN" altLang="en-US" sz="3000" dirty="0" smtClean="0">
                <a:latin typeface="微软雅黑" panose="020B0503020204020204" pitchFamily="34" charset="-122"/>
                <a:ea typeface="微软雅黑" panose="020B0503020204020204" pitchFamily="34" charset="-122"/>
                <a:sym typeface="幼圆"/>
              </a:rPr>
              <a:t>年钾肥市场的因素</a:t>
            </a:r>
            <a:endParaRPr kumimoji="0" lang="zh-CN" altLang="en-US" sz="3000" b="0" i="0" u="none" strike="noStrike" cap="none" spc="0" normalizeH="0" baseline="0" dirty="0">
              <a:ln>
                <a:noFill/>
              </a:ln>
              <a:effectLst/>
              <a:uFillTx/>
              <a:latin typeface="微软雅黑" panose="020B0503020204020204" pitchFamily="34" charset="-122"/>
              <a:ea typeface="微软雅黑" panose="020B0503020204020204" pitchFamily="34" charset="-122"/>
              <a:sym typeface="幼圆"/>
            </a:endParaRPr>
          </a:p>
        </p:txBody>
      </p:sp>
      <p:sp>
        <p:nvSpPr>
          <p:cNvPr id="5" name="矩形 4"/>
          <p:cNvSpPr/>
          <p:nvPr/>
        </p:nvSpPr>
        <p:spPr>
          <a:xfrm>
            <a:off x="627017" y="4527049"/>
            <a:ext cx="4781005" cy="2169825"/>
          </a:xfrm>
          <a:prstGeom prst="rect">
            <a:avLst/>
          </a:prstGeom>
          <a:ln>
            <a:solidFill>
              <a:srgbClr val="5B9BD5"/>
            </a:solidFill>
          </a:ln>
        </p:spPr>
        <p:txBody>
          <a:bodyPr wrap="square">
            <a:spAutoFit/>
          </a:bodyPr>
          <a:lstStyle/>
          <a:p>
            <a:pPr>
              <a:lnSpc>
                <a:spcPct val="150000"/>
              </a:lnSpc>
            </a:pPr>
            <a:r>
              <a:rPr lang="zh-CN" altLang="en-US" dirty="0" smtClean="0">
                <a:latin typeface="微软雅黑" panose="020B0503020204020204" pitchFamily="34" charset="-122"/>
                <a:ea typeface="微软雅黑" panose="020B0503020204020204" pitchFamily="34" charset="-122"/>
              </a:rPr>
              <a:t>（</a:t>
            </a:r>
            <a:r>
              <a:rPr lang="en-US" altLang="zh-CN" dirty="0" smtClean="0">
                <a:latin typeface="微软雅黑" panose="020B0503020204020204" pitchFamily="34" charset="-122"/>
                <a:ea typeface="微软雅黑" panose="020B0503020204020204" pitchFamily="34" charset="-122"/>
              </a:rPr>
              <a:t>6</a:t>
            </a:r>
            <a:r>
              <a:rPr lang="zh-CN" altLang="en-US" dirty="0" smtClean="0">
                <a:latin typeface="微软雅黑" panose="020B0503020204020204" pitchFamily="34" charset="-122"/>
                <a:ea typeface="微软雅黑" panose="020B0503020204020204" pitchFamily="34" charset="-122"/>
              </a:rPr>
              <a:t>）汇率政策</a:t>
            </a:r>
            <a:endParaRPr lang="en-US" altLang="zh-CN" dirty="0" smtClean="0">
              <a:latin typeface="微软雅黑" panose="020B0503020204020204" pitchFamily="34" charset="-122"/>
              <a:ea typeface="微软雅黑" panose="020B0503020204020204" pitchFamily="34" charset="-122"/>
            </a:endParaRPr>
          </a:p>
          <a:p>
            <a:pPr>
              <a:lnSpc>
                <a:spcPct val="150000"/>
              </a:lnSpc>
            </a:pPr>
            <a:endParaRPr lang="en-US" altLang="zh-CN" dirty="0" smtClean="0">
              <a:latin typeface="微软雅黑" panose="020B0503020204020204" pitchFamily="34" charset="-122"/>
              <a:ea typeface="微软雅黑" panose="020B0503020204020204" pitchFamily="34" charset="-122"/>
            </a:endParaRPr>
          </a:p>
          <a:p>
            <a:pPr>
              <a:lnSpc>
                <a:spcPct val="150000"/>
              </a:lnSpc>
            </a:pPr>
            <a:r>
              <a:rPr lang="zh-CN" altLang="en-US" dirty="0" smtClean="0">
                <a:solidFill>
                  <a:srgbClr val="5B9BD5"/>
                </a:solidFill>
                <a:latin typeface="微软雅黑" panose="020B0503020204020204" pitchFamily="34" charset="-122"/>
                <a:ea typeface="微软雅黑" panose="020B0503020204020204" pitchFamily="34" charset="-122"/>
              </a:rPr>
              <a:t>自央行</a:t>
            </a:r>
            <a:r>
              <a:rPr lang="en-US" altLang="zh-CN" dirty="0" smtClean="0">
                <a:solidFill>
                  <a:srgbClr val="5B9BD5"/>
                </a:solidFill>
                <a:latin typeface="微软雅黑" panose="020B0503020204020204" pitchFamily="34" charset="-122"/>
                <a:ea typeface="微软雅黑" panose="020B0503020204020204" pitchFamily="34" charset="-122"/>
              </a:rPr>
              <a:t>2015-8-11</a:t>
            </a:r>
            <a:r>
              <a:rPr lang="zh-CN" altLang="en-US" dirty="0">
                <a:solidFill>
                  <a:srgbClr val="5B9BD5"/>
                </a:solidFill>
                <a:latin typeface="微软雅黑" panose="020B0503020204020204" pitchFamily="34" charset="-122"/>
                <a:ea typeface="微软雅黑" panose="020B0503020204020204" pitchFamily="34" charset="-122"/>
              </a:rPr>
              <a:t>汇改以来，人民币汇率累计</a:t>
            </a:r>
            <a:r>
              <a:rPr lang="zh-CN" altLang="en-US" dirty="0" smtClean="0">
                <a:solidFill>
                  <a:srgbClr val="5B9BD5"/>
                </a:solidFill>
                <a:latin typeface="微软雅黑" panose="020B0503020204020204" pitchFamily="34" charset="-122"/>
                <a:ea typeface="微软雅黑" panose="020B0503020204020204" pitchFamily="34" charset="-122"/>
              </a:rPr>
              <a:t>贬值接近</a:t>
            </a:r>
            <a:r>
              <a:rPr lang="en-US" altLang="zh-CN" dirty="0" smtClean="0">
                <a:solidFill>
                  <a:srgbClr val="5B9BD5"/>
                </a:solidFill>
                <a:latin typeface="微软雅黑" panose="020B0503020204020204" pitchFamily="34" charset="-122"/>
                <a:ea typeface="微软雅黑" panose="020B0503020204020204" pitchFamily="34" charset="-122"/>
              </a:rPr>
              <a:t>7%</a:t>
            </a:r>
            <a:r>
              <a:rPr lang="zh-CN" altLang="en-US" dirty="0" smtClean="0">
                <a:solidFill>
                  <a:srgbClr val="5B9BD5"/>
                </a:solidFill>
                <a:latin typeface="微软雅黑" panose="020B0503020204020204" pitchFamily="34" charset="-122"/>
                <a:ea typeface="微软雅黑" panose="020B0503020204020204" pitchFamily="34" charset="-122"/>
              </a:rPr>
              <a:t>，这即造成了已经进口钾肥的损失，也增加了未来进口钾肥的成本。</a:t>
            </a:r>
            <a:endParaRPr lang="zh-CN" altLang="en-US" dirty="0">
              <a:solidFill>
                <a:srgbClr val="5B9BD5"/>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2"/>
          <a:stretch>
            <a:fillRect/>
          </a:stretch>
        </p:blipFill>
        <p:spPr>
          <a:xfrm>
            <a:off x="6387737" y="4527049"/>
            <a:ext cx="4467497" cy="2169825"/>
          </a:xfrm>
          <a:prstGeom prst="rect">
            <a:avLst/>
          </a:prstGeom>
        </p:spPr>
      </p:pic>
    </p:spTree>
    <p:extLst>
      <p:ext uri="{BB962C8B-B14F-4D97-AF65-F5344CB8AC3E}">
        <p14:creationId xmlns:p14="http://schemas.microsoft.com/office/powerpoint/2010/main" val="5111545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3787302" y="2792512"/>
            <a:ext cx="553996" cy="305964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eaVert" wrap="square" lIns="45719" tIns="45719" rIns="45719" bIns="45719" numCol="1" spcCol="38100" rtlCol="0" anchor="t">
            <a:spAutoFit/>
          </a:bodyPr>
          <a:lstStyle/>
          <a:p>
            <a:pPr marL="0" marR="0" indent="0" algn="l" defTabSz="1217612" rtl="0" fontAlgn="auto" latinLnBrk="1" hangingPunct="0">
              <a:lnSpc>
                <a:spcPct val="100000"/>
              </a:lnSpc>
              <a:spcBef>
                <a:spcPts val="0"/>
              </a:spcBef>
              <a:spcAft>
                <a:spcPts val="0"/>
              </a:spcAft>
              <a:buClrTx/>
              <a:buSzTx/>
              <a:buFontTx/>
              <a:buNone/>
              <a:tabLst/>
            </a:pPr>
            <a:r>
              <a:rPr lang="en-US" altLang="zh-CN" sz="3000" dirty="0">
                <a:latin typeface="微软雅黑" panose="020B0503020204020204" pitchFamily="34" charset="-122"/>
                <a:ea typeface="微软雅黑" panose="020B0503020204020204" pitchFamily="34" charset="-122"/>
                <a:sym typeface="幼圆"/>
              </a:rPr>
              <a:t>2015</a:t>
            </a:r>
            <a:r>
              <a:rPr lang="zh-CN" altLang="en-US" sz="3000" dirty="0">
                <a:latin typeface="微软雅黑" panose="020B0503020204020204" pitchFamily="34" charset="-122"/>
                <a:ea typeface="微软雅黑" panose="020B0503020204020204" pitchFamily="34" charset="-122"/>
                <a:sym typeface="幼圆"/>
              </a:rPr>
              <a:t>年行情回顾</a:t>
            </a:r>
          </a:p>
        </p:txBody>
      </p:sp>
      <p:sp>
        <p:nvSpPr>
          <p:cNvPr id="13" name="文本框 12"/>
          <p:cNvSpPr txBox="1"/>
          <p:nvPr/>
        </p:nvSpPr>
        <p:spPr>
          <a:xfrm>
            <a:off x="5239321" y="2792512"/>
            <a:ext cx="553996" cy="280800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eaVert" wrap="square" lIns="45719" tIns="45719" rIns="45719" bIns="45719" numCol="1" spcCol="38100" rtlCol="0" anchor="t">
            <a:spAutoFit/>
          </a:bodyPr>
          <a:lstStyle/>
          <a:p>
            <a:pPr marL="0" marR="0" indent="0" algn="l" defTabSz="1217612" rtl="0" fontAlgn="auto" latinLnBrk="1" hangingPunct="0">
              <a:lnSpc>
                <a:spcPct val="100000"/>
              </a:lnSpc>
              <a:spcBef>
                <a:spcPts val="0"/>
              </a:spcBef>
              <a:spcAft>
                <a:spcPts val="0"/>
              </a:spcAft>
              <a:buClrTx/>
              <a:buSzTx/>
              <a:buFontTx/>
              <a:buNone/>
              <a:tabLst/>
            </a:pPr>
            <a:r>
              <a:rPr lang="zh-CN" altLang="en-US" sz="3000" dirty="0" smtClean="0">
                <a:latin typeface="微软雅黑" panose="020B0503020204020204" pitchFamily="34" charset="-122"/>
                <a:ea typeface="微软雅黑" panose="020B0503020204020204" pitchFamily="34" charset="-122"/>
              </a:rPr>
              <a:t>供求格局的变化</a:t>
            </a:r>
            <a:endParaRPr kumimoji="0" lang="zh-CN" altLang="en-US" sz="3000" b="0" i="0" u="none" strike="noStrike" cap="none" spc="0" normalizeH="0" baseline="0" dirty="0">
              <a:ln>
                <a:noFill/>
              </a:ln>
              <a:effectLst/>
              <a:uFillTx/>
              <a:latin typeface="微软雅黑" panose="020B0503020204020204" pitchFamily="34" charset="-122"/>
              <a:ea typeface="微软雅黑" panose="020B0503020204020204" pitchFamily="34" charset="-122"/>
              <a:sym typeface="幼圆"/>
            </a:endParaRPr>
          </a:p>
        </p:txBody>
      </p:sp>
      <p:sp>
        <p:nvSpPr>
          <p:cNvPr id="16" name="文本框 15"/>
          <p:cNvSpPr txBox="1"/>
          <p:nvPr/>
        </p:nvSpPr>
        <p:spPr>
          <a:xfrm>
            <a:off x="6691340" y="2792512"/>
            <a:ext cx="553996" cy="337315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eaVert" wrap="square" lIns="45719" tIns="45719" rIns="45719" bIns="45719" numCol="1" spcCol="38100" rtlCol="0" anchor="t">
            <a:spAutoFit/>
          </a:bodyPr>
          <a:lstStyle/>
          <a:p>
            <a:pPr marL="0" marR="0" indent="0" algn="l" defTabSz="1217612" rtl="0" fontAlgn="auto" latinLnBrk="1" hangingPunct="0">
              <a:lnSpc>
                <a:spcPct val="100000"/>
              </a:lnSpc>
              <a:spcBef>
                <a:spcPts val="0"/>
              </a:spcBef>
              <a:spcAft>
                <a:spcPts val="0"/>
              </a:spcAft>
              <a:buClrTx/>
              <a:buSzTx/>
              <a:buFontTx/>
              <a:buNone/>
              <a:tabLst/>
            </a:pPr>
            <a:r>
              <a:rPr lang="zh-CN" altLang="en-US" sz="3000" dirty="0" smtClean="0">
                <a:latin typeface="微软雅黑" panose="020B0503020204020204" pitchFamily="34" charset="-122"/>
                <a:ea typeface="微软雅黑" panose="020B0503020204020204" pitchFamily="34" charset="-122"/>
              </a:rPr>
              <a:t>影响</a:t>
            </a:r>
            <a:r>
              <a:rPr lang="en-US" altLang="zh-CN" sz="3000" dirty="0" smtClean="0">
                <a:latin typeface="微软雅黑" panose="020B0503020204020204" pitchFamily="34" charset="-122"/>
                <a:ea typeface="微软雅黑" panose="020B0503020204020204" pitchFamily="34" charset="-122"/>
              </a:rPr>
              <a:t>2016</a:t>
            </a:r>
            <a:r>
              <a:rPr lang="zh-CN" altLang="en-US" sz="3000" dirty="0" smtClean="0">
                <a:latin typeface="微软雅黑" panose="020B0503020204020204" pitchFamily="34" charset="-122"/>
                <a:ea typeface="微软雅黑" panose="020B0503020204020204" pitchFamily="34" charset="-122"/>
              </a:rPr>
              <a:t>年的因素</a:t>
            </a:r>
            <a:endParaRPr kumimoji="0" lang="zh-CN" altLang="en-US" sz="3000" b="0" i="0" u="none" strike="noStrike" cap="none" spc="0" normalizeH="0" baseline="0" dirty="0">
              <a:ln>
                <a:noFill/>
              </a:ln>
              <a:effectLst/>
              <a:uFillTx/>
              <a:latin typeface="微软雅黑" panose="020B0503020204020204" pitchFamily="34" charset="-122"/>
              <a:ea typeface="微软雅黑" panose="020B0503020204020204" pitchFamily="34" charset="-122"/>
              <a:sym typeface="幼圆"/>
            </a:endParaRPr>
          </a:p>
        </p:txBody>
      </p:sp>
      <p:sp>
        <p:nvSpPr>
          <p:cNvPr id="19" name="文本框 18"/>
          <p:cNvSpPr txBox="1"/>
          <p:nvPr/>
        </p:nvSpPr>
        <p:spPr>
          <a:xfrm>
            <a:off x="8143359" y="2792511"/>
            <a:ext cx="553996" cy="337315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eaVert" wrap="square" lIns="45719" tIns="45719" rIns="45719" bIns="45719" numCol="1" spcCol="38100" rtlCol="0" anchor="t">
            <a:spAutoFit/>
          </a:bodyPr>
          <a:lstStyle/>
          <a:p>
            <a:pPr marL="0" marR="0" indent="0" algn="l" defTabSz="1217612" rtl="0" fontAlgn="auto" latinLnBrk="1" hangingPunct="0">
              <a:lnSpc>
                <a:spcPct val="100000"/>
              </a:lnSpc>
              <a:spcBef>
                <a:spcPts val="0"/>
              </a:spcBef>
              <a:spcAft>
                <a:spcPts val="0"/>
              </a:spcAft>
              <a:buClrTx/>
              <a:buSzTx/>
              <a:buFontTx/>
              <a:buNone/>
              <a:tabLst/>
            </a:pPr>
            <a:r>
              <a:rPr lang="zh-CN" altLang="en-US" sz="3000" dirty="0">
                <a:solidFill>
                  <a:srgbClr val="FA6B27"/>
                </a:solidFill>
                <a:latin typeface="微软雅黑" panose="020B0503020204020204" pitchFamily="34" charset="-122"/>
                <a:ea typeface="微软雅黑" panose="020B0503020204020204" pitchFamily="34" charset="-122"/>
                <a:sym typeface="幼圆"/>
              </a:rPr>
              <a:t>农资流通模式探索</a:t>
            </a:r>
          </a:p>
        </p:txBody>
      </p:sp>
      <p:sp>
        <p:nvSpPr>
          <p:cNvPr id="11" name="文本框 10"/>
          <p:cNvSpPr txBox="1"/>
          <p:nvPr/>
        </p:nvSpPr>
        <p:spPr>
          <a:xfrm>
            <a:off x="1157093" y="1219086"/>
            <a:ext cx="2110154" cy="1015663"/>
          </a:xfrm>
          <a:prstGeom prst="rect">
            <a:avLst/>
          </a:prstGeom>
          <a:noFill/>
        </p:spPr>
        <p:txBody>
          <a:bodyPr wrap="square" rtlCol="0">
            <a:spAutoFit/>
          </a:bodyPr>
          <a:lstStyle/>
          <a:p>
            <a:pPr algn="ctr"/>
            <a:r>
              <a:rPr lang="zh-CN" altLang="en-US" sz="6000" dirty="0" smtClean="0">
                <a:latin typeface="微软雅黑" panose="020B0503020204020204" pitchFamily="34" charset="-122"/>
                <a:ea typeface="微软雅黑" panose="020B0503020204020204" pitchFamily="34" charset="-122"/>
              </a:rPr>
              <a:t>目 录</a:t>
            </a:r>
            <a:endParaRPr lang="zh-CN" altLang="en-US" sz="6000" dirty="0">
              <a:latin typeface="微软雅黑" panose="020B0503020204020204" pitchFamily="34" charset="-122"/>
              <a:ea typeface="微软雅黑" panose="020B0503020204020204" pitchFamily="34" charset="-122"/>
            </a:endParaRPr>
          </a:p>
        </p:txBody>
      </p:sp>
      <p:sp>
        <p:nvSpPr>
          <p:cNvPr id="12" name="矩形 11"/>
          <p:cNvSpPr/>
          <p:nvPr/>
        </p:nvSpPr>
        <p:spPr>
          <a:xfrm>
            <a:off x="3938300" y="2350764"/>
            <a:ext cx="252000" cy="25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5366818" y="2350764"/>
            <a:ext cx="252000" cy="25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6821587" y="2350764"/>
            <a:ext cx="252000" cy="25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8294357" y="2350764"/>
            <a:ext cx="252000" cy="25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8805704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文本框 13"/>
          <p:cNvSpPr txBox="1"/>
          <p:nvPr/>
        </p:nvSpPr>
        <p:spPr>
          <a:xfrm>
            <a:off x="176952" y="117919"/>
            <a:ext cx="4760808" cy="55399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1217612" rtl="0" fontAlgn="auto" latinLnBrk="1" hangingPunct="0">
              <a:lnSpc>
                <a:spcPct val="100000"/>
              </a:lnSpc>
              <a:spcBef>
                <a:spcPts val="0"/>
              </a:spcBef>
              <a:spcAft>
                <a:spcPts val="0"/>
              </a:spcAft>
              <a:buClrTx/>
              <a:buSzTx/>
              <a:buFontTx/>
              <a:buNone/>
              <a:tabLst/>
            </a:pPr>
            <a:r>
              <a:rPr lang="zh-CN" altLang="en-US" sz="3000" dirty="0" smtClean="0">
                <a:latin typeface="微软雅黑" panose="020B0503020204020204" pitchFamily="34" charset="-122"/>
                <a:ea typeface="微软雅黑" panose="020B0503020204020204" pitchFamily="34" charset="-122"/>
                <a:sym typeface="幼圆"/>
              </a:rPr>
              <a:t>农资流通模式探索</a:t>
            </a:r>
            <a:endParaRPr kumimoji="0" lang="zh-CN" altLang="en-US" sz="3000" b="0" i="0" u="none" strike="noStrike" cap="none" spc="0" normalizeH="0" baseline="0" dirty="0">
              <a:ln>
                <a:noFill/>
              </a:ln>
              <a:effectLst/>
              <a:uFillTx/>
              <a:latin typeface="微软雅黑" panose="020B0503020204020204" pitchFamily="34" charset="-122"/>
              <a:ea typeface="微软雅黑" panose="020B0503020204020204" pitchFamily="34" charset="-122"/>
              <a:sym typeface="幼圆"/>
            </a:endParaRPr>
          </a:p>
        </p:txBody>
      </p:sp>
      <p:pic>
        <p:nvPicPr>
          <p:cNvPr id="4" name="图片 3"/>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2417789" y="1936096"/>
            <a:ext cx="1008000" cy="576000"/>
          </a:xfrm>
          <a:prstGeom prst="rect">
            <a:avLst/>
          </a:prstGeom>
          <a:ln>
            <a:noFill/>
          </a:ln>
          <a:effectLst>
            <a:outerShdw blurRad="190500" algn="tl" rotWithShape="0">
              <a:srgbClr val="000000">
                <a:alpha val="70000"/>
              </a:srgbClr>
            </a:outerShdw>
          </a:effectLst>
        </p:spPr>
      </p:pic>
      <p:sp>
        <p:nvSpPr>
          <p:cNvPr id="51" name="矩形 50"/>
          <p:cNvSpPr/>
          <p:nvPr/>
        </p:nvSpPr>
        <p:spPr>
          <a:xfrm>
            <a:off x="292005" y="1019821"/>
            <a:ext cx="1483962" cy="830995"/>
          </a:xfrm>
          <a:prstGeom prst="rect">
            <a:avLst/>
          </a:prstGeom>
          <a:noFill/>
          <a:ln w="25400" cap="flat">
            <a:noFill/>
            <a:prstDash val="solid"/>
            <a:bevel/>
          </a:ln>
          <a:effectLst/>
        </p:spPr>
        <p:txBody>
          <a:bodyPr rot="0" spcFirstLastPara="1" vertOverflow="overflow" horzOverflow="overflow" vert="horz" wrap="square" lIns="45719" tIns="45719" rIns="45719" bIns="45719" numCol="1" spcCol="38100" rtlCol="0" anchor="t">
            <a:spAutoFit/>
          </a:bodyPr>
          <a:lstStyle/>
          <a:p>
            <a:pPr marL="0" marR="0" lvl="0" indent="0" algn="ctr" defTabSz="1217612" eaLnBrk="1" fontAlgn="auto" latinLnBrk="1" hangingPunct="0">
              <a:lnSpc>
                <a:spcPct val="100000"/>
              </a:lnSpc>
              <a:spcBef>
                <a:spcPts val="0"/>
              </a:spcBef>
              <a:spcAft>
                <a:spcPts val="0"/>
              </a:spcAft>
              <a:buClrTx/>
              <a:buSzTx/>
              <a:buFontTx/>
              <a:buNone/>
              <a:tabLst/>
              <a:defRPr/>
            </a:pPr>
            <a:r>
              <a:rPr kumimoji="0" lang="zh-CN" altLang="en-US" sz="4800" b="1"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sym typeface="幼圆"/>
              </a:rPr>
              <a:t>农业</a:t>
            </a:r>
            <a:endParaRPr kumimoji="0" lang="zh-CN" altLang="en-US" sz="48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sym typeface="幼圆"/>
            </a:endParaRPr>
          </a:p>
        </p:txBody>
      </p:sp>
      <p:grpSp>
        <p:nvGrpSpPr>
          <p:cNvPr id="13" name="组合 12"/>
          <p:cNvGrpSpPr/>
          <p:nvPr/>
        </p:nvGrpSpPr>
        <p:grpSpPr>
          <a:xfrm>
            <a:off x="2039789" y="1319122"/>
            <a:ext cx="1764000" cy="1764000"/>
            <a:chOff x="1997554" y="1843105"/>
            <a:chExt cx="1764000" cy="1764000"/>
          </a:xfrm>
        </p:grpSpPr>
        <p:sp>
          <p:nvSpPr>
            <p:cNvPr id="7" name="椭圆 6"/>
            <p:cNvSpPr/>
            <p:nvPr/>
          </p:nvSpPr>
          <p:spPr>
            <a:xfrm>
              <a:off x="1997554" y="1843105"/>
              <a:ext cx="1764000" cy="1764000"/>
            </a:xfrm>
            <a:prstGeom prst="ellipse">
              <a:avLst/>
            </a:prstGeom>
            <a:noFill/>
            <a:ln w="12700">
              <a:solidFill>
                <a:srgbClr val="5B9BD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弧形 22"/>
            <p:cNvSpPr/>
            <p:nvPr/>
          </p:nvSpPr>
          <p:spPr>
            <a:xfrm rot="5400000">
              <a:off x="1997554" y="1843105"/>
              <a:ext cx="1764000" cy="1764000"/>
            </a:xfrm>
            <a:prstGeom prst="arc">
              <a:avLst>
                <a:gd name="adj1" fmla="val 16200000"/>
                <a:gd name="adj2" fmla="val 19975377"/>
              </a:avLst>
            </a:prstGeom>
            <a:ln w="127000">
              <a:solidFill>
                <a:srgbClr val="FA6B2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29" name="组合 28"/>
          <p:cNvGrpSpPr/>
          <p:nvPr/>
        </p:nvGrpSpPr>
        <p:grpSpPr>
          <a:xfrm>
            <a:off x="5314016" y="1326833"/>
            <a:ext cx="1764000" cy="1764000"/>
            <a:chOff x="1997554" y="1843105"/>
            <a:chExt cx="1764000" cy="1764000"/>
          </a:xfrm>
        </p:grpSpPr>
        <p:sp>
          <p:nvSpPr>
            <p:cNvPr id="30" name="椭圆 29"/>
            <p:cNvSpPr/>
            <p:nvPr/>
          </p:nvSpPr>
          <p:spPr>
            <a:xfrm>
              <a:off x="1997554" y="1843105"/>
              <a:ext cx="1764000" cy="1764000"/>
            </a:xfrm>
            <a:prstGeom prst="ellipse">
              <a:avLst/>
            </a:prstGeom>
            <a:noFill/>
            <a:ln w="12700">
              <a:solidFill>
                <a:srgbClr val="5B9BD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弧形 30"/>
            <p:cNvSpPr/>
            <p:nvPr/>
          </p:nvSpPr>
          <p:spPr>
            <a:xfrm rot="5400000">
              <a:off x="1997554" y="1843105"/>
              <a:ext cx="1764000" cy="1764000"/>
            </a:xfrm>
            <a:prstGeom prst="arc">
              <a:avLst>
                <a:gd name="adj1" fmla="val 16200000"/>
                <a:gd name="adj2" fmla="val 2264409"/>
              </a:avLst>
            </a:prstGeom>
            <a:ln w="127000">
              <a:solidFill>
                <a:srgbClr val="FA6B2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32" name="组合 31"/>
          <p:cNvGrpSpPr/>
          <p:nvPr/>
        </p:nvGrpSpPr>
        <p:grpSpPr>
          <a:xfrm>
            <a:off x="8588243" y="1326833"/>
            <a:ext cx="1764000" cy="1764000"/>
            <a:chOff x="1997554" y="1843105"/>
            <a:chExt cx="1764000" cy="1764000"/>
          </a:xfrm>
        </p:grpSpPr>
        <p:sp>
          <p:nvSpPr>
            <p:cNvPr id="33" name="椭圆 32"/>
            <p:cNvSpPr/>
            <p:nvPr/>
          </p:nvSpPr>
          <p:spPr>
            <a:xfrm>
              <a:off x="1997554" y="1843105"/>
              <a:ext cx="1764000" cy="1764000"/>
            </a:xfrm>
            <a:prstGeom prst="ellipse">
              <a:avLst/>
            </a:prstGeom>
            <a:noFill/>
            <a:ln w="12700">
              <a:solidFill>
                <a:srgbClr val="5B9BD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弧形 33"/>
            <p:cNvSpPr/>
            <p:nvPr/>
          </p:nvSpPr>
          <p:spPr>
            <a:xfrm rot="5400000">
              <a:off x="1997554" y="1843105"/>
              <a:ext cx="1764000" cy="1764000"/>
            </a:xfrm>
            <a:prstGeom prst="arc">
              <a:avLst>
                <a:gd name="adj1" fmla="val 16200000"/>
                <a:gd name="adj2" fmla="val 4200875"/>
              </a:avLst>
            </a:prstGeom>
            <a:ln w="127000">
              <a:solidFill>
                <a:srgbClr val="FA6B2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36" name="组合 35"/>
          <p:cNvGrpSpPr/>
          <p:nvPr/>
        </p:nvGrpSpPr>
        <p:grpSpPr>
          <a:xfrm>
            <a:off x="2039789" y="4144260"/>
            <a:ext cx="1764000" cy="1764000"/>
            <a:chOff x="1997554" y="1843105"/>
            <a:chExt cx="1764000" cy="1764000"/>
          </a:xfrm>
        </p:grpSpPr>
        <p:sp>
          <p:nvSpPr>
            <p:cNvPr id="48" name="椭圆 47"/>
            <p:cNvSpPr/>
            <p:nvPr/>
          </p:nvSpPr>
          <p:spPr>
            <a:xfrm>
              <a:off x="1997554" y="1843105"/>
              <a:ext cx="1764000" cy="1764000"/>
            </a:xfrm>
            <a:prstGeom prst="ellipse">
              <a:avLst/>
            </a:prstGeom>
            <a:noFill/>
            <a:ln w="12700">
              <a:solidFill>
                <a:srgbClr val="5B9BD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弧形 48"/>
            <p:cNvSpPr/>
            <p:nvPr/>
          </p:nvSpPr>
          <p:spPr>
            <a:xfrm rot="5400000">
              <a:off x="1997554" y="1843105"/>
              <a:ext cx="1764000" cy="1764000"/>
            </a:xfrm>
            <a:prstGeom prst="arc">
              <a:avLst>
                <a:gd name="adj1" fmla="val 16200000"/>
                <a:gd name="adj2" fmla="val 5457411"/>
              </a:avLst>
            </a:prstGeom>
            <a:ln w="127000">
              <a:solidFill>
                <a:srgbClr val="FA6B2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37" name="组合 36"/>
          <p:cNvGrpSpPr/>
          <p:nvPr/>
        </p:nvGrpSpPr>
        <p:grpSpPr>
          <a:xfrm>
            <a:off x="5314016" y="4151971"/>
            <a:ext cx="1764000" cy="1764000"/>
            <a:chOff x="1997554" y="1843105"/>
            <a:chExt cx="1764000" cy="1764000"/>
          </a:xfrm>
        </p:grpSpPr>
        <p:sp>
          <p:nvSpPr>
            <p:cNvPr id="46" name="椭圆 45"/>
            <p:cNvSpPr/>
            <p:nvPr/>
          </p:nvSpPr>
          <p:spPr>
            <a:xfrm>
              <a:off x="1997554" y="1843105"/>
              <a:ext cx="1764000" cy="1764000"/>
            </a:xfrm>
            <a:prstGeom prst="ellipse">
              <a:avLst/>
            </a:prstGeom>
            <a:noFill/>
            <a:ln w="12700">
              <a:solidFill>
                <a:srgbClr val="5B9BD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弧形 46"/>
            <p:cNvSpPr/>
            <p:nvPr/>
          </p:nvSpPr>
          <p:spPr>
            <a:xfrm rot="5400000">
              <a:off x="1997554" y="1843105"/>
              <a:ext cx="1764000" cy="1764000"/>
            </a:xfrm>
            <a:prstGeom prst="arc">
              <a:avLst>
                <a:gd name="adj1" fmla="val 16200000"/>
                <a:gd name="adj2" fmla="val 11933773"/>
              </a:avLst>
            </a:prstGeom>
            <a:ln w="127000">
              <a:solidFill>
                <a:srgbClr val="FA6B2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38" name="组合 37"/>
          <p:cNvGrpSpPr/>
          <p:nvPr/>
        </p:nvGrpSpPr>
        <p:grpSpPr>
          <a:xfrm>
            <a:off x="8588243" y="4151971"/>
            <a:ext cx="1764000" cy="1764000"/>
            <a:chOff x="1997554" y="1843105"/>
            <a:chExt cx="1764000" cy="1764000"/>
          </a:xfrm>
        </p:grpSpPr>
        <p:sp>
          <p:nvSpPr>
            <p:cNvPr id="39" name="椭圆 38"/>
            <p:cNvSpPr/>
            <p:nvPr/>
          </p:nvSpPr>
          <p:spPr>
            <a:xfrm>
              <a:off x="1997554" y="1843105"/>
              <a:ext cx="1764000" cy="1764000"/>
            </a:xfrm>
            <a:prstGeom prst="ellipse">
              <a:avLst/>
            </a:prstGeom>
            <a:noFill/>
            <a:ln w="12700">
              <a:solidFill>
                <a:srgbClr val="5B9BD5"/>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弧形 39"/>
            <p:cNvSpPr/>
            <p:nvPr/>
          </p:nvSpPr>
          <p:spPr>
            <a:xfrm rot="5400000">
              <a:off x="1997554" y="1843105"/>
              <a:ext cx="1764000" cy="1764000"/>
            </a:xfrm>
            <a:prstGeom prst="arc">
              <a:avLst>
                <a:gd name="adj1" fmla="val 16200000"/>
                <a:gd name="adj2" fmla="val 14408731"/>
              </a:avLst>
            </a:prstGeom>
            <a:ln w="127000">
              <a:solidFill>
                <a:srgbClr val="FA6B2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pic>
        <p:nvPicPr>
          <p:cNvPr id="50" name="图片 49"/>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5692016" y="1928385"/>
            <a:ext cx="1008000" cy="576000"/>
          </a:xfrm>
          <a:prstGeom prst="rect">
            <a:avLst/>
          </a:prstGeom>
          <a:ln>
            <a:noFill/>
          </a:ln>
          <a:effectLst>
            <a:outerShdw blurRad="190500" algn="tl" rotWithShape="0">
              <a:srgbClr val="000000">
                <a:alpha val="70000"/>
              </a:srgbClr>
            </a:outerShdw>
          </a:effectLst>
        </p:spPr>
      </p:pic>
      <p:pic>
        <p:nvPicPr>
          <p:cNvPr id="52" name="图片 51"/>
          <p:cNvPicPr>
            <a:picLocks/>
          </p:cNvPicPr>
          <p:nvPr/>
        </p:nvPicPr>
        <p:blipFill>
          <a:blip r:embed="rId4" cstate="print">
            <a:extLst>
              <a:ext uri="{28A0092B-C50C-407E-A947-70E740481C1C}">
                <a14:useLocalDpi xmlns:a14="http://schemas.microsoft.com/office/drawing/2010/main" val="0"/>
              </a:ext>
            </a:extLst>
          </a:blip>
          <a:stretch>
            <a:fillRect/>
          </a:stretch>
        </p:blipFill>
        <p:spPr>
          <a:xfrm>
            <a:off x="8966243" y="4738260"/>
            <a:ext cx="1008000" cy="576000"/>
          </a:xfrm>
          <a:prstGeom prst="rect">
            <a:avLst/>
          </a:prstGeom>
          <a:ln>
            <a:noFill/>
          </a:ln>
          <a:effectLst>
            <a:outerShdw blurRad="190500" algn="tl" rotWithShape="0">
              <a:srgbClr val="000000">
                <a:alpha val="70000"/>
              </a:srgbClr>
            </a:outerShdw>
          </a:effectLst>
        </p:spPr>
      </p:pic>
      <p:pic>
        <p:nvPicPr>
          <p:cNvPr id="53" name="图片 52"/>
          <p:cNvPicPr>
            <a:picLocks/>
          </p:cNvPicPr>
          <p:nvPr/>
        </p:nvPicPr>
        <p:blipFill>
          <a:blip r:embed="rId5" cstate="print">
            <a:extLst>
              <a:ext uri="{28A0092B-C50C-407E-A947-70E740481C1C}">
                <a14:useLocalDpi xmlns:a14="http://schemas.microsoft.com/office/drawing/2010/main" val="0"/>
              </a:ext>
            </a:extLst>
          </a:blip>
          <a:stretch>
            <a:fillRect/>
          </a:stretch>
        </p:blipFill>
        <p:spPr>
          <a:xfrm>
            <a:off x="8966243" y="1936096"/>
            <a:ext cx="1008000" cy="576000"/>
          </a:xfrm>
          <a:prstGeom prst="rect">
            <a:avLst/>
          </a:prstGeom>
          <a:ln>
            <a:noFill/>
          </a:ln>
          <a:effectLst>
            <a:outerShdw blurRad="190500" algn="tl" rotWithShape="0">
              <a:srgbClr val="000000">
                <a:alpha val="70000"/>
              </a:srgbClr>
            </a:outerShdw>
          </a:effectLst>
        </p:spPr>
      </p:pic>
      <p:pic>
        <p:nvPicPr>
          <p:cNvPr id="54" name="图片 53"/>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2417789" y="4745971"/>
            <a:ext cx="1008000" cy="576000"/>
          </a:xfrm>
          <a:prstGeom prst="rect">
            <a:avLst/>
          </a:prstGeom>
          <a:ln>
            <a:noFill/>
          </a:ln>
          <a:effectLst>
            <a:outerShdw blurRad="190500" algn="tl" rotWithShape="0">
              <a:srgbClr val="000000">
                <a:alpha val="70000"/>
              </a:srgbClr>
            </a:outerShdw>
          </a:effectLst>
        </p:spPr>
      </p:pic>
      <p:pic>
        <p:nvPicPr>
          <p:cNvPr id="55" name="图片 54"/>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5692016" y="4738260"/>
            <a:ext cx="1008000" cy="576000"/>
          </a:xfrm>
          <a:prstGeom prst="rect">
            <a:avLst/>
          </a:prstGeom>
          <a:ln>
            <a:noFill/>
          </a:ln>
          <a:effectLst>
            <a:outerShdw blurRad="190500" algn="tl" rotWithShape="0">
              <a:srgbClr val="000000">
                <a:alpha val="70000"/>
              </a:srgbClr>
            </a:outerShdw>
          </a:effectLst>
        </p:spPr>
      </p:pic>
      <p:sp>
        <p:nvSpPr>
          <p:cNvPr id="56" name="文本框 55"/>
          <p:cNvSpPr txBox="1"/>
          <p:nvPr/>
        </p:nvSpPr>
        <p:spPr>
          <a:xfrm>
            <a:off x="1865006" y="3158602"/>
            <a:ext cx="2114339" cy="800219"/>
          </a:xfrm>
          <a:prstGeom prst="rect">
            <a:avLst/>
          </a:prstGeom>
          <a:noFill/>
        </p:spPr>
        <p:txBody>
          <a:bodyPr wrap="square" rtlCol="0">
            <a:spAutoFit/>
          </a:bodyPr>
          <a:lstStyle/>
          <a:p>
            <a:r>
              <a:rPr lang="zh-CN" altLang="en-US" sz="1600" dirty="0" smtClean="0">
                <a:latin typeface="微软雅黑" panose="020B0503020204020204" pitchFamily="34" charset="-122"/>
                <a:ea typeface="微软雅黑" panose="020B0503020204020204" pitchFamily="34" charset="-122"/>
              </a:rPr>
              <a:t>中国</a:t>
            </a:r>
            <a:r>
              <a:rPr lang="en-US" altLang="zh-CN" sz="2800" b="1" dirty="0" smtClean="0">
                <a:solidFill>
                  <a:srgbClr val="FA6B27"/>
                </a:solidFill>
                <a:latin typeface="微软雅黑" panose="020B0503020204020204" pitchFamily="34" charset="-122"/>
                <a:ea typeface="微软雅黑" panose="020B0503020204020204" pitchFamily="34" charset="-122"/>
              </a:rPr>
              <a:t>20%</a:t>
            </a:r>
            <a:r>
              <a:rPr lang="zh-CN" altLang="en-US" dirty="0" smtClean="0">
                <a:latin typeface="微软雅黑" panose="020B0503020204020204" pitchFamily="34" charset="-122"/>
                <a:ea typeface="微软雅黑" panose="020B0503020204020204" pitchFamily="34" charset="-122"/>
              </a:rPr>
              <a:t>的耕地重金属污染</a:t>
            </a:r>
            <a:endParaRPr lang="zh-CN" altLang="en-US" dirty="0">
              <a:latin typeface="微软雅黑" panose="020B0503020204020204" pitchFamily="34" charset="-122"/>
              <a:ea typeface="微软雅黑" panose="020B0503020204020204" pitchFamily="34" charset="-122"/>
            </a:endParaRPr>
          </a:p>
        </p:txBody>
      </p:sp>
      <p:sp>
        <p:nvSpPr>
          <p:cNvPr id="57" name="文本框 56"/>
          <p:cNvSpPr txBox="1"/>
          <p:nvPr/>
        </p:nvSpPr>
        <p:spPr>
          <a:xfrm>
            <a:off x="5113963" y="3158602"/>
            <a:ext cx="2164105" cy="800219"/>
          </a:xfrm>
          <a:prstGeom prst="rect">
            <a:avLst/>
          </a:prstGeom>
          <a:noFill/>
        </p:spPr>
        <p:txBody>
          <a:bodyPr wrap="square" rtlCol="0">
            <a:spAutoFit/>
          </a:bodyPr>
          <a:lstStyle/>
          <a:p>
            <a:r>
              <a:rPr lang="zh-CN" altLang="en-US" dirty="0" smtClean="0">
                <a:latin typeface="微软雅黑" panose="020B0503020204020204" pitchFamily="34" charset="-122"/>
                <a:ea typeface="微软雅黑" panose="020B0503020204020204" pitchFamily="34" charset="-122"/>
              </a:rPr>
              <a:t>人均耕地面积只有世界均值的</a:t>
            </a:r>
            <a:r>
              <a:rPr lang="en-US" altLang="zh-CN" sz="2800" b="1" dirty="0" smtClean="0">
                <a:solidFill>
                  <a:srgbClr val="FA6B27"/>
                </a:solidFill>
                <a:latin typeface="微软雅黑" panose="020B0503020204020204" pitchFamily="34" charset="-122"/>
                <a:ea typeface="微软雅黑" panose="020B0503020204020204" pitchFamily="34" charset="-122"/>
              </a:rPr>
              <a:t>37%</a:t>
            </a:r>
            <a:endParaRPr lang="zh-CN" altLang="en-US" dirty="0">
              <a:latin typeface="微软雅黑" panose="020B0503020204020204" pitchFamily="34" charset="-122"/>
              <a:ea typeface="微软雅黑" panose="020B0503020204020204" pitchFamily="34" charset="-122"/>
            </a:endParaRPr>
          </a:p>
        </p:txBody>
      </p:sp>
      <p:sp>
        <p:nvSpPr>
          <p:cNvPr id="58" name="文本框 57"/>
          <p:cNvSpPr txBox="1"/>
          <p:nvPr/>
        </p:nvSpPr>
        <p:spPr>
          <a:xfrm>
            <a:off x="8526007" y="3158602"/>
            <a:ext cx="1888471" cy="800219"/>
          </a:xfrm>
          <a:prstGeom prst="rect">
            <a:avLst/>
          </a:prstGeom>
          <a:noFill/>
        </p:spPr>
        <p:txBody>
          <a:bodyPr wrap="square" rtlCol="0">
            <a:spAutoFit/>
          </a:bodyPr>
          <a:lstStyle/>
          <a:p>
            <a:r>
              <a:rPr lang="zh-CN" altLang="en-US" dirty="0" smtClean="0">
                <a:latin typeface="微软雅黑" panose="020B0503020204020204" pitchFamily="34" charset="-122"/>
                <a:ea typeface="微软雅黑" panose="020B0503020204020204" pitchFamily="34" charset="-122"/>
              </a:rPr>
              <a:t>国内土地集约化程度不到</a:t>
            </a:r>
            <a:r>
              <a:rPr lang="en-US" altLang="zh-CN" sz="2800" b="1" dirty="0">
                <a:solidFill>
                  <a:srgbClr val="FA6B27"/>
                </a:solidFill>
                <a:latin typeface="微软雅黑" panose="020B0503020204020204" pitchFamily="34" charset="-122"/>
                <a:ea typeface="微软雅黑" panose="020B0503020204020204" pitchFamily="34" charset="-122"/>
              </a:rPr>
              <a:t>40%</a:t>
            </a:r>
            <a:endParaRPr lang="zh-CN" altLang="en-US" sz="2800" b="1" dirty="0">
              <a:solidFill>
                <a:srgbClr val="FA6B27"/>
              </a:solidFill>
              <a:latin typeface="微软雅黑" panose="020B0503020204020204" pitchFamily="34" charset="-122"/>
              <a:ea typeface="微软雅黑" panose="020B0503020204020204" pitchFamily="34" charset="-122"/>
            </a:endParaRPr>
          </a:p>
        </p:txBody>
      </p:sp>
      <p:sp>
        <p:nvSpPr>
          <p:cNvPr id="59" name="文本框 58"/>
          <p:cNvSpPr txBox="1"/>
          <p:nvPr/>
        </p:nvSpPr>
        <p:spPr>
          <a:xfrm>
            <a:off x="2039789" y="5980507"/>
            <a:ext cx="1751261" cy="800219"/>
          </a:xfrm>
          <a:prstGeom prst="rect">
            <a:avLst/>
          </a:prstGeom>
          <a:noFill/>
        </p:spPr>
        <p:txBody>
          <a:bodyPr wrap="square" rtlCol="0">
            <a:spAutoFit/>
          </a:bodyPr>
          <a:lstStyle/>
          <a:p>
            <a:r>
              <a:rPr lang="zh-CN" altLang="en-US" dirty="0" smtClean="0">
                <a:latin typeface="微软雅黑" panose="020B0503020204020204" pitchFamily="34" charset="-122"/>
                <a:ea typeface="微软雅黑" panose="020B0503020204020204" pitchFamily="34" charset="-122"/>
              </a:rPr>
              <a:t>农业现代化水平不到</a:t>
            </a:r>
            <a:r>
              <a:rPr lang="en-US" altLang="zh-CN" sz="2800" b="1" dirty="0">
                <a:solidFill>
                  <a:srgbClr val="FA6B27"/>
                </a:solidFill>
                <a:latin typeface="微软雅黑" panose="020B0503020204020204" pitchFamily="34" charset="-122"/>
                <a:ea typeface="微软雅黑" panose="020B0503020204020204" pitchFamily="34" charset="-122"/>
              </a:rPr>
              <a:t>50%</a:t>
            </a:r>
            <a:endParaRPr lang="zh-CN" altLang="en-US" sz="2800" b="1" dirty="0">
              <a:solidFill>
                <a:srgbClr val="FA6B27"/>
              </a:solidFill>
              <a:latin typeface="微软雅黑" panose="020B0503020204020204" pitchFamily="34" charset="-122"/>
              <a:ea typeface="微软雅黑" panose="020B0503020204020204" pitchFamily="34" charset="-122"/>
            </a:endParaRPr>
          </a:p>
        </p:txBody>
      </p:sp>
      <p:sp>
        <p:nvSpPr>
          <p:cNvPr id="60" name="文本框 59"/>
          <p:cNvSpPr txBox="1"/>
          <p:nvPr/>
        </p:nvSpPr>
        <p:spPr>
          <a:xfrm>
            <a:off x="5219006" y="5980507"/>
            <a:ext cx="1954017" cy="800219"/>
          </a:xfrm>
          <a:prstGeom prst="rect">
            <a:avLst/>
          </a:prstGeom>
          <a:noFill/>
        </p:spPr>
        <p:txBody>
          <a:bodyPr wrap="square" rtlCol="0">
            <a:spAutoFit/>
          </a:bodyPr>
          <a:lstStyle/>
          <a:p>
            <a:r>
              <a:rPr lang="zh-CN" altLang="en-US" dirty="0" smtClean="0">
                <a:latin typeface="微软雅黑" panose="020B0503020204020204" pitchFamily="34" charset="-122"/>
                <a:ea typeface="微软雅黑" panose="020B0503020204020204" pitchFamily="34" charset="-122"/>
              </a:rPr>
              <a:t>农村青壮劳动力</a:t>
            </a:r>
            <a:r>
              <a:rPr lang="en-US" altLang="zh-CN" sz="2800" b="1" dirty="0">
                <a:solidFill>
                  <a:srgbClr val="FA6B27"/>
                </a:solidFill>
                <a:latin typeface="微软雅黑" panose="020B0503020204020204" pitchFamily="34" charset="-122"/>
                <a:ea typeface="微软雅黑" panose="020B0503020204020204" pitchFamily="34" charset="-122"/>
              </a:rPr>
              <a:t>80%</a:t>
            </a:r>
            <a:r>
              <a:rPr lang="zh-CN" altLang="en-US" dirty="0" smtClean="0">
                <a:latin typeface="微软雅黑" panose="020B0503020204020204" pitchFamily="34" charset="-122"/>
                <a:ea typeface="微软雅黑" panose="020B0503020204020204" pitchFamily="34" charset="-122"/>
              </a:rPr>
              <a:t>外出务工</a:t>
            </a:r>
            <a:endParaRPr lang="zh-CN" altLang="en-US" dirty="0">
              <a:latin typeface="微软雅黑" panose="020B0503020204020204" pitchFamily="34" charset="-122"/>
              <a:ea typeface="微软雅黑" panose="020B0503020204020204" pitchFamily="34" charset="-122"/>
            </a:endParaRPr>
          </a:p>
        </p:txBody>
      </p:sp>
      <p:sp>
        <p:nvSpPr>
          <p:cNvPr id="61" name="文本框 60"/>
          <p:cNvSpPr txBox="1"/>
          <p:nvPr/>
        </p:nvSpPr>
        <p:spPr>
          <a:xfrm>
            <a:off x="8424233" y="5980507"/>
            <a:ext cx="2252353" cy="800219"/>
          </a:xfrm>
          <a:prstGeom prst="rect">
            <a:avLst/>
          </a:prstGeom>
          <a:noFill/>
        </p:spPr>
        <p:txBody>
          <a:bodyPr wrap="square" rtlCol="0">
            <a:spAutoFit/>
          </a:bodyPr>
          <a:lstStyle/>
          <a:p>
            <a:r>
              <a:rPr lang="zh-CN" altLang="en-US" dirty="0" smtClean="0">
                <a:latin typeface="微软雅黑" panose="020B0503020204020204" pitchFamily="34" charset="-122"/>
                <a:ea typeface="微软雅黑" panose="020B0503020204020204" pitchFamily="34" charset="-122"/>
              </a:rPr>
              <a:t>中国粮食自给率跌破</a:t>
            </a:r>
            <a:r>
              <a:rPr lang="en-US" altLang="zh-CN" sz="2800" b="1" dirty="0">
                <a:solidFill>
                  <a:srgbClr val="FA6B27"/>
                </a:solidFill>
                <a:latin typeface="微软雅黑" panose="020B0503020204020204" pitchFamily="34" charset="-122"/>
                <a:ea typeface="微软雅黑" panose="020B0503020204020204" pitchFamily="34" charset="-122"/>
              </a:rPr>
              <a:t>90%</a:t>
            </a:r>
            <a:r>
              <a:rPr lang="zh-CN" altLang="en-US" dirty="0" smtClean="0">
                <a:latin typeface="微软雅黑" panose="020B0503020204020204" pitchFamily="34" charset="-122"/>
                <a:ea typeface="微软雅黑" panose="020B0503020204020204" pitchFamily="34" charset="-122"/>
              </a:rPr>
              <a:t>的警戒线</a:t>
            </a:r>
            <a:endParaRPr lang="zh-CN" altLang="en-US" sz="2800" b="1" dirty="0">
              <a:solidFill>
                <a:srgbClr val="FA6B27"/>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5716411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292005" y="1019821"/>
            <a:ext cx="1483962" cy="830995"/>
          </a:xfrm>
          <a:prstGeom prst="rect">
            <a:avLst/>
          </a:prstGeom>
          <a:noFill/>
          <a:ln w="25400" cap="flat">
            <a:noFill/>
            <a:prstDash val="solid"/>
            <a:bevel/>
          </a:ln>
          <a:effectLst/>
        </p:spPr>
        <p:txBody>
          <a:bodyPr rot="0" spcFirstLastPara="1" vertOverflow="overflow" horzOverflow="overflow" vert="horz" wrap="square" lIns="45719" tIns="45719" rIns="45719" bIns="45719" numCol="1" spcCol="38100" rtlCol="0" anchor="t">
            <a:spAutoFit/>
          </a:bodyPr>
          <a:lstStyle/>
          <a:p>
            <a:pPr marL="0" marR="0" lvl="0" indent="0" algn="ctr" defTabSz="1217612" eaLnBrk="1" fontAlgn="auto" latinLnBrk="1" hangingPunct="0">
              <a:lnSpc>
                <a:spcPct val="100000"/>
              </a:lnSpc>
              <a:spcBef>
                <a:spcPts val="0"/>
              </a:spcBef>
              <a:spcAft>
                <a:spcPts val="0"/>
              </a:spcAft>
              <a:buClrTx/>
              <a:buSzTx/>
              <a:buFontTx/>
              <a:buNone/>
              <a:tabLst/>
              <a:defRPr/>
            </a:pPr>
            <a:r>
              <a:rPr kumimoji="0" lang="zh-CN" altLang="en-US" sz="4800" b="1" i="0" u="none" strike="noStrike" kern="0" cap="none" spc="0" normalizeH="0" baseline="0" noProof="0" dirty="0" smtClean="0">
                <a:ln>
                  <a:noFill/>
                </a:ln>
                <a:effectLst/>
                <a:uLnTx/>
                <a:uFillTx/>
                <a:latin typeface="微软雅黑" panose="020B0503020204020204" pitchFamily="34" charset="-122"/>
                <a:ea typeface="微软雅黑" panose="020B0503020204020204" pitchFamily="34" charset="-122"/>
                <a:sym typeface="幼圆"/>
              </a:rPr>
              <a:t>农资</a:t>
            </a:r>
            <a:endParaRPr kumimoji="0" lang="zh-CN" altLang="en-US" sz="48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sym typeface="幼圆"/>
            </a:endParaRPr>
          </a:p>
        </p:txBody>
      </p:sp>
      <p:sp>
        <p:nvSpPr>
          <p:cNvPr id="4" name="椭圆 3"/>
          <p:cNvSpPr/>
          <p:nvPr/>
        </p:nvSpPr>
        <p:spPr>
          <a:xfrm>
            <a:off x="877295" y="2437874"/>
            <a:ext cx="2520000" cy="2520000"/>
          </a:xfrm>
          <a:prstGeom prst="ellipse">
            <a:avLst/>
          </a:prstGeom>
          <a:solidFill>
            <a:srgbClr val="FA6B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p:cNvSpPr/>
          <p:nvPr/>
        </p:nvSpPr>
        <p:spPr>
          <a:xfrm>
            <a:off x="3599076" y="2977874"/>
            <a:ext cx="1440000" cy="1440000"/>
          </a:xfrm>
          <a:prstGeom prst="ellipse">
            <a:avLst/>
          </a:prstGeom>
          <a:solidFill>
            <a:srgbClr val="FA6B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p:cNvSpPr/>
          <p:nvPr/>
        </p:nvSpPr>
        <p:spPr>
          <a:xfrm>
            <a:off x="5240857" y="3067874"/>
            <a:ext cx="1260000" cy="1260000"/>
          </a:xfrm>
          <a:prstGeom prst="ellipse">
            <a:avLst/>
          </a:prstGeom>
          <a:solidFill>
            <a:srgbClr val="FA6B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6702638" y="3157874"/>
            <a:ext cx="1080000" cy="1080000"/>
          </a:xfrm>
          <a:prstGeom prst="ellipse">
            <a:avLst/>
          </a:prstGeom>
          <a:solidFill>
            <a:srgbClr val="FA6B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p:cNvSpPr/>
          <p:nvPr/>
        </p:nvSpPr>
        <p:spPr>
          <a:xfrm>
            <a:off x="7984419" y="3229874"/>
            <a:ext cx="936000" cy="936000"/>
          </a:xfrm>
          <a:prstGeom prst="ellipse">
            <a:avLst/>
          </a:prstGeom>
          <a:solidFill>
            <a:srgbClr val="FA6B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9122200" y="3337874"/>
            <a:ext cx="720000" cy="720000"/>
          </a:xfrm>
          <a:prstGeom prst="ellipse">
            <a:avLst/>
          </a:prstGeom>
          <a:solidFill>
            <a:srgbClr val="FA6B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22" name="椭圆 21"/>
          <p:cNvSpPr/>
          <p:nvPr/>
        </p:nvSpPr>
        <p:spPr>
          <a:xfrm>
            <a:off x="10043981" y="3409874"/>
            <a:ext cx="576000" cy="576000"/>
          </a:xfrm>
          <a:prstGeom prst="ellipse">
            <a:avLst/>
          </a:prstGeom>
          <a:solidFill>
            <a:srgbClr val="FA6B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椭圆 22"/>
          <p:cNvSpPr/>
          <p:nvPr/>
        </p:nvSpPr>
        <p:spPr>
          <a:xfrm>
            <a:off x="10821762" y="3553874"/>
            <a:ext cx="288000" cy="288000"/>
          </a:xfrm>
          <a:prstGeom prst="ellipse">
            <a:avLst/>
          </a:prstGeom>
          <a:solidFill>
            <a:srgbClr val="FA6B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000997" y="3359094"/>
            <a:ext cx="2272596" cy="707886"/>
          </a:xfrm>
          <a:prstGeom prst="rect">
            <a:avLst/>
          </a:prstGeom>
          <a:noFill/>
        </p:spPr>
        <p:txBody>
          <a:bodyPr wrap="square" rtlCol="0">
            <a:spAutoFit/>
          </a:bodyPr>
          <a:lstStyle/>
          <a:p>
            <a:pPr algn="ctr"/>
            <a:r>
              <a:rPr lang="en-US" altLang="zh-CN" sz="4000" dirty="0">
                <a:latin typeface="微软雅黑" panose="020B0503020204020204" pitchFamily="34" charset="-122"/>
                <a:ea typeface="微软雅黑" panose="020B0503020204020204" pitchFamily="34" charset="-122"/>
              </a:rPr>
              <a:t>2</a:t>
            </a:r>
            <a:r>
              <a:rPr lang="en-US" altLang="zh-CN" sz="4000" dirty="0" smtClean="0">
                <a:latin typeface="微软雅黑" panose="020B0503020204020204" pitchFamily="34" charset="-122"/>
                <a:ea typeface="微软雅黑" panose="020B0503020204020204" pitchFamily="34" charset="-122"/>
              </a:rPr>
              <a:t>0000</a:t>
            </a:r>
            <a:r>
              <a:rPr lang="zh-CN" altLang="en-US" sz="4000" dirty="0" smtClean="0">
                <a:latin typeface="微软雅黑" panose="020B0503020204020204" pitchFamily="34" charset="-122"/>
                <a:ea typeface="微软雅黑" panose="020B0503020204020204" pitchFamily="34" charset="-122"/>
              </a:rPr>
              <a:t>亿</a:t>
            </a:r>
            <a:endParaRPr lang="zh-CN" altLang="en-US" sz="4000" dirty="0">
              <a:latin typeface="微软雅黑" panose="020B0503020204020204" pitchFamily="34" charset="-122"/>
              <a:ea typeface="微软雅黑" panose="020B0503020204020204" pitchFamily="34" charset="-122"/>
            </a:endParaRPr>
          </a:p>
        </p:txBody>
      </p:sp>
      <p:sp>
        <p:nvSpPr>
          <p:cNvPr id="24" name="文本框 23"/>
          <p:cNvSpPr txBox="1"/>
          <p:nvPr/>
        </p:nvSpPr>
        <p:spPr>
          <a:xfrm>
            <a:off x="3534860" y="3467041"/>
            <a:ext cx="1568429" cy="461665"/>
          </a:xfrm>
          <a:prstGeom prst="rect">
            <a:avLst/>
          </a:prstGeom>
          <a:noFill/>
        </p:spPr>
        <p:txBody>
          <a:bodyPr wrap="square" rtlCol="0">
            <a:spAutoFit/>
          </a:bodyPr>
          <a:lstStyle/>
          <a:p>
            <a:pPr algn="ctr"/>
            <a:r>
              <a:rPr lang="en-US" altLang="zh-CN" sz="2400" dirty="0" smtClean="0">
                <a:latin typeface="微软雅黑" panose="020B0503020204020204" pitchFamily="34" charset="-122"/>
                <a:ea typeface="微软雅黑" panose="020B0503020204020204" pitchFamily="34" charset="-122"/>
              </a:rPr>
              <a:t>5000</a:t>
            </a:r>
            <a:r>
              <a:rPr lang="zh-CN" altLang="en-US" sz="2400" dirty="0" smtClean="0">
                <a:latin typeface="微软雅黑" panose="020B0503020204020204" pitchFamily="34" charset="-122"/>
                <a:ea typeface="微软雅黑" panose="020B0503020204020204" pitchFamily="34" charset="-122"/>
              </a:rPr>
              <a:t>万</a:t>
            </a:r>
            <a:endParaRPr lang="zh-CN" altLang="en-US" sz="2400" dirty="0">
              <a:latin typeface="微软雅黑" panose="020B0503020204020204" pitchFamily="34" charset="-122"/>
              <a:ea typeface="微软雅黑" panose="020B0503020204020204" pitchFamily="34" charset="-122"/>
            </a:endParaRPr>
          </a:p>
        </p:txBody>
      </p:sp>
      <p:sp>
        <p:nvSpPr>
          <p:cNvPr id="3" name="文本框 2"/>
          <p:cNvSpPr txBox="1"/>
          <p:nvPr/>
        </p:nvSpPr>
        <p:spPr>
          <a:xfrm>
            <a:off x="1237958" y="5807940"/>
            <a:ext cx="1816898" cy="646331"/>
          </a:xfrm>
          <a:prstGeom prst="rect">
            <a:avLst/>
          </a:prstGeom>
          <a:noFill/>
        </p:spPr>
        <p:txBody>
          <a:bodyPr wrap="square" rtlCol="0">
            <a:spAutoFit/>
          </a:bodyPr>
          <a:lstStyle/>
          <a:p>
            <a:pPr algn="ctr"/>
            <a:r>
              <a:rPr lang="zh-CN" altLang="en-US" dirty="0" smtClean="0">
                <a:latin typeface="微软雅黑" panose="020B0503020204020204" pitchFamily="34" charset="-122"/>
                <a:ea typeface="微软雅黑" panose="020B0503020204020204" pitchFamily="34" charset="-122"/>
              </a:rPr>
              <a:t>农资市场规模巨大，超过</a:t>
            </a:r>
            <a:r>
              <a:rPr lang="en-US" altLang="zh-CN" dirty="0">
                <a:latin typeface="微软雅黑" panose="020B0503020204020204" pitchFamily="34" charset="-122"/>
                <a:ea typeface="微软雅黑" panose="020B0503020204020204" pitchFamily="34" charset="-122"/>
              </a:rPr>
              <a:t>2</a:t>
            </a:r>
            <a:r>
              <a:rPr lang="zh-CN" altLang="en-US" dirty="0" smtClean="0">
                <a:latin typeface="微软雅黑" panose="020B0503020204020204" pitchFamily="34" charset="-122"/>
                <a:ea typeface="微软雅黑" panose="020B0503020204020204" pitchFamily="34" charset="-122"/>
              </a:rPr>
              <a:t>万亿</a:t>
            </a:r>
            <a:endParaRPr lang="zh-CN" altLang="en-US" dirty="0">
              <a:latin typeface="微软雅黑" panose="020B0503020204020204" pitchFamily="34" charset="-122"/>
              <a:ea typeface="微软雅黑" panose="020B0503020204020204" pitchFamily="34" charset="-122"/>
            </a:endParaRPr>
          </a:p>
        </p:txBody>
      </p:sp>
      <p:sp>
        <p:nvSpPr>
          <p:cNvPr id="15" name="文本框 14"/>
          <p:cNvSpPr txBox="1"/>
          <p:nvPr/>
        </p:nvSpPr>
        <p:spPr>
          <a:xfrm>
            <a:off x="3366735" y="1154307"/>
            <a:ext cx="1881415" cy="646331"/>
          </a:xfrm>
          <a:prstGeom prst="rect">
            <a:avLst/>
          </a:prstGeom>
          <a:noFill/>
        </p:spPr>
        <p:txBody>
          <a:bodyPr wrap="square" rtlCol="0">
            <a:spAutoFit/>
          </a:bodyPr>
          <a:lstStyle/>
          <a:p>
            <a:pPr algn="ctr"/>
            <a:r>
              <a:rPr lang="zh-CN" altLang="en-US" dirty="0" smtClean="0">
                <a:latin typeface="微软雅黑" panose="020B0503020204020204" pitchFamily="34" charset="-122"/>
                <a:ea typeface="微软雅黑" panose="020B0503020204020204" pitchFamily="34" charset="-122"/>
              </a:rPr>
              <a:t>全国复合肥年产量</a:t>
            </a:r>
            <a:r>
              <a:rPr lang="en-US" altLang="zh-CN" dirty="0" smtClean="0">
                <a:latin typeface="微软雅黑" panose="020B0503020204020204" pitchFamily="34" charset="-122"/>
                <a:ea typeface="微软雅黑" panose="020B0503020204020204" pitchFamily="34" charset="-122"/>
              </a:rPr>
              <a:t>5000</a:t>
            </a:r>
            <a:r>
              <a:rPr lang="zh-CN" altLang="en-US" dirty="0" smtClean="0">
                <a:latin typeface="微软雅黑" panose="020B0503020204020204" pitchFamily="34" charset="-122"/>
                <a:ea typeface="微软雅黑" panose="020B0503020204020204" pitchFamily="34" charset="-122"/>
              </a:rPr>
              <a:t>万吨</a:t>
            </a:r>
            <a:endParaRPr lang="zh-CN" altLang="en-US" dirty="0">
              <a:latin typeface="微软雅黑" panose="020B0503020204020204" pitchFamily="34" charset="-122"/>
              <a:ea typeface="微软雅黑" panose="020B0503020204020204" pitchFamily="34" charset="-122"/>
            </a:endParaRPr>
          </a:p>
        </p:txBody>
      </p:sp>
      <p:sp>
        <p:nvSpPr>
          <p:cNvPr id="16" name="文本框 15"/>
          <p:cNvSpPr txBox="1"/>
          <p:nvPr/>
        </p:nvSpPr>
        <p:spPr>
          <a:xfrm>
            <a:off x="5340230" y="3467040"/>
            <a:ext cx="1080000" cy="461665"/>
          </a:xfrm>
          <a:prstGeom prst="rect">
            <a:avLst/>
          </a:prstGeom>
          <a:noFill/>
        </p:spPr>
        <p:txBody>
          <a:bodyPr wrap="square" rtlCol="0">
            <a:spAutoFit/>
          </a:bodyPr>
          <a:lstStyle/>
          <a:p>
            <a:pPr algn="ctr"/>
            <a:r>
              <a:rPr lang="en-US" altLang="zh-CN" sz="2400" dirty="0">
                <a:latin typeface="微软雅黑" panose="020B0503020204020204" pitchFamily="34" charset="-122"/>
                <a:ea typeface="微软雅黑" panose="020B0503020204020204" pitchFamily="34" charset="-122"/>
              </a:rPr>
              <a:t>2</a:t>
            </a:r>
            <a:r>
              <a:rPr lang="en-US" altLang="zh-CN" sz="2400" dirty="0" smtClean="0">
                <a:latin typeface="微软雅黑" panose="020B0503020204020204" pitchFamily="34" charset="-122"/>
                <a:ea typeface="微软雅黑" panose="020B0503020204020204" pitchFamily="34" charset="-122"/>
              </a:rPr>
              <a:t>000</a:t>
            </a:r>
            <a:endParaRPr lang="zh-CN" altLang="en-US" sz="2400" dirty="0">
              <a:latin typeface="微软雅黑" panose="020B0503020204020204" pitchFamily="34" charset="-122"/>
              <a:ea typeface="微软雅黑" panose="020B0503020204020204" pitchFamily="34" charset="-122"/>
            </a:endParaRPr>
          </a:p>
        </p:txBody>
      </p:sp>
      <p:sp>
        <p:nvSpPr>
          <p:cNvPr id="25" name="文本框 24"/>
          <p:cNvSpPr txBox="1"/>
          <p:nvPr/>
        </p:nvSpPr>
        <p:spPr>
          <a:xfrm>
            <a:off x="9057090" y="3513206"/>
            <a:ext cx="850219" cy="369332"/>
          </a:xfrm>
          <a:prstGeom prst="rect">
            <a:avLst/>
          </a:prstGeom>
          <a:noFill/>
        </p:spPr>
        <p:txBody>
          <a:bodyPr wrap="square" rtlCol="0">
            <a:spAutoFit/>
          </a:bodyPr>
          <a:lstStyle/>
          <a:p>
            <a:pPr algn="ctr"/>
            <a:r>
              <a:rPr lang="en-US" altLang="zh-CN" dirty="0" smtClean="0">
                <a:latin typeface="微软雅黑" panose="020B0503020204020204" pitchFamily="34" charset="-122"/>
                <a:ea typeface="微软雅黑" panose="020B0503020204020204" pitchFamily="34" charset="-122"/>
              </a:rPr>
              <a:t>40%</a:t>
            </a:r>
            <a:endParaRPr lang="zh-CN" altLang="en-US" dirty="0">
              <a:latin typeface="微软雅黑" panose="020B0503020204020204" pitchFamily="34" charset="-122"/>
              <a:ea typeface="微软雅黑" panose="020B0503020204020204" pitchFamily="34" charset="-122"/>
            </a:endParaRPr>
          </a:p>
        </p:txBody>
      </p:sp>
      <p:sp>
        <p:nvSpPr>
          <p:cNvPr id="26" name="文本框 25"/>
          <p:cNvSpPr txBox="1"/>
          <p:nvPr/>
        </p:nvSpPr>
        <p:spPr>
          <a:xfrm>
            <a:off x="5100809" y="5807940"/>
            <a:ext cx="1663562" cy="646331"/>
          </a:xfrm>
          <a:prstGeom prst="rect">
            <a:avLst/>
          </a:prstGeom>
          <a:noFill/>
        </p:spPr>
        <p:txBody>
          <a:bodyPr wrap="square" rtlCol="0">
            <a:spAutoFit/>
          </a:bodyPr>
          <a:lstStyle/>
          <a:p>
            <a:pPr algn="ctr"/>
            <a:r>
              <a:rPr lang="zh-CN" altLang="en-US" dirty="0" smtClean="0">
                <a:latin typeface="微软雅黑" panose="020B0503020204020204" pitchFamily="34" charset="-122"/>
                <a:ea typeface="微软雅黑" panose="020B0503020204020204" pitchFamily="34" charset="-122"/>
              </a:rPr>
              <a:t>规模复合肥厂家达到</a:t>
            </a:r>
            <a:r>
              <a:rPr lang="en-US" altLang="zh-CN" dirty="0">
                <a:latin typeface="微软雅黑" panose="020B0503020204020204" pitchFamily="34" charset="-122"/>
                <a:ea typeface="微软雅黑" panose="020B0503020204020204" pitchFamily="34" charset="-122"/>
              </a:rPr>
              <a:t>2</a:t>
            </a:r>
            <a:r>
              <a:rPr lang="en-US" altLang="zh-CN" dirty="0" smtClean="0">
                <a:latin typeface="微软雅黑" panose="020B0503020204020204" pitchFamily="34" charset="-122"/>
                <a:ea typeface="微软雅黑" panose="020B0503020204020204" pitchFamily="34" charset="-122"/>
              </a:rPr>
              <a:t>000</a:t>
            </a:r>
            <a:r>
              <a:rPr lang="zh-CN" altLang="en-US" dirty="0" smtClean="0">
                <a:latin typeface="微软雅黑" panose="020B0503020204020204" pitchFamily="34" charset="-122"/>
                <a:ea typeface="微软雅黑" panose="020B0503020204020204" pitchFamily="34" charset="-122"/>
              </a:rPr>
              <a:t>家</a:t>
            </a:r>
            <a:endParaRPr lang="zh-CN" altLang="en-US" dirty="0">
              <a:latin typeface="微软雅黑" panose="020B0503020204020204" pitchFamily="34" charset="-122"/>
              <a:ea typeface="微软雅黑" panose="020B0503020204020204" pitchFamily="34" charset="-122"/>
            </a:endParaRPr>
          </a:p>
        </p:txBody>
      </p:sp>
      <p:grpSp>
        <p:nvGrpSpPr>
          <p:cNvPr id="9" name="组合 8"/>
          <p:cNvGrpSpPr/>
          <p:nvPr/>
        </p:nvGrpSpPr>
        <p:grpSpPr>
          <a:xfrm>
            <a:off x="2095078" y="4953544"/>
            <a:ext cx="107999" cy="884036"/>
            <a:chOff x="2095090" y="4714390"/>
            <a:chExt cx="82330" cy="1218413"/>
          </a:xfrm>
        </p:grpSpPr>
        <p:cxnSp>
          <p:nvCxnSpPr>
            <p:cNvPr id="7" name="直接连接符 6"/>
            <p:cNvCxnSpPr/>
            <p:nvPr/>
          </p:nvCxnSpPr>
          <p:spPr>
            <a:xfrm>
              <a:off x="2137294" y="4714390"/>
              <a:ext cx="1" cy="1081361"/>
            </a:xfrm>
            <a:prstGeom prst="line">
              <a:avLst/>
            </a:prstGeom>
            <a:ln>
              <a:solidFill>
                <a:srgbClr val="5B9BD5"/>
              </a:solidFill>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2095090" y="5783953"/>
              <a:ext cx="82330" cy="14885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5880887" y="4360183"/>
            <a:ext cx="108000" cy="1423397"/>
            <a:chOff x="2117014" y="4714390"/>
            <a:chExt cx="55258" cy="1157753"/>
          </a:xfrm>
        </p:grpSpPr>
        <p:cxnSp>
          <p:nvCxnSpPr>
            <p:cNvPr id="28" name="直接连接符 27"/>
            <p:cNvCxnSpPr/>
            <p:nvPr/>
          </p:nvCxnSpPr>
          <p:spPr>
            <a:xfrm>
              <a:off x="2137294" y="4714390"/>
              <a:ext cx="1" cy="1081361"/>
            </a:xfrm>
            <a:prstGeom prst="line">
              <a:avLst/>
            </a:prstGeom>
            <a:ln>
              <a:solidFill>
                <a:srgbClr val="5B9BD5"/>
              </a:solidFill>
            </a:ln>
          </p:spPr>
          <p:style>
            <a:lnRef idx="1">
              <a:schemeClr val="accent1"/>
            </a:lnRef>
            <a:fillRef idx="0">
              <a:schemeClr val="accent1"/>
            </a:fillRef>
            <a:effectRef idx="0">
              <a:schemeClr val="accent1"/>
            </a:effectRef>
            <a:fontRef idx="minor">
              <a:schemeClr val="tx1"/>
            </a:fontRef>
          </p:style>
        </p:cxnSp>
        <p:sp>
          <p:nvSpPr>
            <p:cNvPr id="29" name="椭圆 28"/>
            <p:cNvSpPr/>
            <p:nvPr/>
          </p:nvSpPr>
          <p:spPr>
            <a:xfrm>
              <a:off x="2117014" y="5784299"/>
              <a:ext cx="55258" cy="87844"/>
            </a:xfrm>
            <a:prstGeom prst="ellipse">
              <a:avLst/>
            </a:prstGeom>
            <a:solidFill>
              <a:schemeClr val="tx1"/>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8445026" y="4165875"/>
            <a:ext cx="108000" cy="1626386"/>
            <a:chOff x="2095090" y="4714390"/>
            <a:chExt cx="80284" cy="1145641"/>
          </a:xfrm>
        </p:grpSpPr>
        <p:cxnSp>
          <p:nvCxnSpPr>
            <p:cNvPr id="31" name="直接连接符 30"/>
            <p:cNvCxnSpPr/>
            <p:nvPr/>
          </p:nvCxnSpPr>
          <p:spPr>
            <a:xfrm>
              <a:off x="2137294" y="4714390"/>
              <a:ext cx="1" cy="1081361"/>
            </a:xfrm>
            <a:prstGeom prst="line">
              <a:avLst/>
            </a:prstGeom>
            <a:ln>
              <a:solidFill>
                <a:srgbClr val="5B9BD5"/>
              </a:solidFill>
            </a:ln>
          </p:spPr>
          <p:style>
            <a:lnRef idx="1">
              <a:schemeClr val="accent1"/>
            </a:lnRef>
            <a:fillRef idx="0">
              <a:schemeClr val="accent1"/>
            </a:fillRef>
            <a:effectRef idx="0">
              <a:schemeClr val="accent1"/>
            </a:effectRef>
            <a:fontRef idx="minor">
              <a:schemeClr val="tx1"/>
            </a:fontRef>
          </p:style>
        </p:cxnSp>
        <p:sp>
          <p:nvSpPr>
            <p:cNvPr id="32" name="椭圆 31"/>
            <p:cNvSpPr/>
            <p:nvPr/>
          </p:nvSpPr>
          <p:spPr>
            <a:xfrm>
              <a:off x="2095090" y="5783955"/>
              <a:ext cx="80284" cy="76076"/>
            </a:xfrm>
            <a:prstGeom prst="ellipse">
              <a:avLst/>
            </a:prstGeom>
            <a:solidFill>
              <a:schemeClr val="tx1"/>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组合 32"/>
          <p:cNvGrpSpPr/>
          <p:nvPr/>
        </p:nvGrpSpPr>
        <p:grpSpPr>
          <a:xfrm>
            <a:off x="10287728" y="3997655"/>
            <a:ext cx="108000" cy="1740606"/>
            <a:chOff x="2101165" y="4714389"/>
            <a:chExt cx="108000" cy="1740606"/>
          </a:xfrm>
        </p:grpSpPr>
        <p:cxnSp>
          <p:nvCxnSpPr>
            <p:cNvPr id="34" name="直接连接符 33"/>
            <p:cNvCxnSpPr/>
            <p:nvPr/>
          </p:nvCxnSpPr>
          <p:spPr>
            <a:xfrm>
              <a:off x="2137294" y="4714389"/>
              <a:ext cx="1" cy="1656000"/>
            </a:xfrm>
            <a:prstGeom prst="line">
              <a:avLst/>
            </a:prstGeom>
            <a:ln>
              <a:solidFill>
                <a:srgbClr val="5B9BD5"/>
              </a:solidFill>
            </a:ln>
          </p:spPr>
          <p:style>
            <a:lnRef idx="1">
              <a:schemeClr val="accent1"/>
            </a:lnRef>
            <a:fillRef idx="0">
              <a:schemeClr val="accent1"/>
            </a:fillRef>
            <a:effectRef idx="0">
              <a:schemeClr val="accent1"/>
            </a:effectRef>
            <a:fontRef idx="minor">
              <a:schemeClr val="tx1"/>
            </a:fontRef>
          </p:style>
        </p:cxnSp>
        <p:sp>
          <p:nvSpPr>
            <p:cNvPr id="35" name="椭圆 34"/>
            <p:cNvSpPr/>
            <p:nvPr/>
          </p:nvSpPr>
          <p:spPr>
            <a:xfrm>
              <a:off x="2101165" y="6346995"/>
              <a:ext cx="108000" cy="108000"/>
            </a:xfrm>
            <a:prstGeom prst="ellipse">
              <a:avLst/>
            </a:prstGeom>
            <a:solidFill>
              <a:schemeClr val="tx1"/>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6" name="组合 35"/>
          <p:cNvGrpSpPr/>
          <p:nvPr/>
        </p:nvGrpSpPr>
        <p:grpSpPr>
          <a:xfrm flipV="1">
            <a:off x="4253443" y="1813367"/>
            <a:ext cx="108000" cy="1177565"/>
            <a:chOff x="2095090" y="4714390"/>
            <a:chExt cx="108000" cy="1177565"/>
          </a:xfrm>
        </p:grpSpPr>
        <p:cxnSp>
          <p:nvCxnSpPr>
            <p:cNvPr id="37" name="直接连接符 36"/>
            <p:cNvCxnSpPr/>
            <p:nvPr/>
          </p:nvCxnSpPr>
          <p:spPr>
            <a:xfrm>
              <a:off x="2137294" y="4714390"/>
              <a:ext cx="1" cy="1081361"/>
            </a:xfrm>
            <a:prstGeom prst="line">
              <a:avLst/>
            </a:prstGeom>
            <a:ln>
              <a:solidFill>
                <a:srgbClr val="5B9BD5"/>
              </a:solidFill>
            </a:ln>
          </p:spPr>
          <p:style>
            <a:lnRef idx="1">
              <a:schemeClr val="accent1"/>
            </a:lnRef>
            <a:fillRef idx="0">
              <a:schemeClr val="accent1"/>
            </a:fillRef>
            <a:effectRef idx="0">
              <a:schemeClr val="accent1"/>
            </a:effectRef>
            <a:fontRef idx="minor">
              <a:schemeClr val="tx1"/>
            </a:fontRef>
          </p:style>
        </p:cxnSp>
        <p:sp>
          <p:nvSpPr>
            <p:cNvPr id="38" name="椭圆 37"/>
            <p:cNvSpPr/>
            <p:nvPr/>
          </p:nvSpPr>
          <p:spPr>
            <a:xfrm>
              <a:off x="2095090" y="5783955"/>
              <a:ext cx="108000" cy="108000"/>
            </a:xfrm>
            <a:prstGeom prst="ellipse">
              <a:avLst/>
            </a:prstGeom>
            <a:solidFill>
              <a:schemeClr val="tx1"/>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2" name="组合 41"/>
          <p:cNvGrpSpPr/>
          <p:nvPr/>
        </p:nvGrpSpPr>
        <p:grpSpPr>
          <a:xfrm flipV="1">
            <a:off x="7185295" y="1961273"/>
            <a:ext cx="108000" cy="1177565"/>
            <a:chOff x="2095090" y="4714390"/>
            <a:chExt cx="108000" cy="1177565"/>
          </a:xfrm>
        </p:grpSpPr>
        <p:cxnSp>
          <p:nvCxnSpPr>
            <p:cNvPr id="43" name="直接连接符 42"/>
            <p:cNvCxnSpPr/>
            <p:nvPr/>
          </p:nvCxnSpPr>
          <p:spPr>
            <a:xfrm>
              <a:off x="2137294" y="4714390"/>
              <a:ext cx="1" cy="1081361"/>
            </a:xfrm>
            <a:prstGeom prst="line">
              <a:avLst/>
            </a:prstGeom>
            <a:ln>
              <a:solidFill>
                <a:srgbClr val="5B9BD5"/>
              </a:solidFill>
            </a:ln>
          </p:spPr>
          <p:style>
            <a:lnRef idx="1">
              <a:schemeClr val="accent1"/>
            </a:lnRef>
            <a:fillRef idx="0">
              <a:schemeClr val="accent1"/>
            </a:fillRef>
            <a:effectRef idx="0">
              <a:schemeClr val="accent1"/>
            </a:effectRef>
            <a:fontRef idx="minor">
              <a:schemeClr val="tx1"/>
            </a:fontRef>
          </p:style>
        </p:cxnSp>
        <p:sp>
          <p:nvSpPr>
            <p:cNvPr id="44" name="椭圆 43"/>
            <p:cNvSpPr/>
            <p:nvPr/>
          </p:nvSpPr>
          <p:spPr>
            <a:xfrm>
              <a:off x="2095090" y="5783955"/>
              <a:ext cx="108000" cy="108000"/>
            </a:xfrm>
            <a:prstGeom prst="ellipse">
              <a:avLst/>
            </a:prstGeom>
            <a:solidFill>
              <a:schemeClr val="tx1"/>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5" name="组合 44"/>
          <p:cNvGrpSpPr/>
          <p:nvPr/>
        </p:nvGrpSpPr>
        <p:grpSpPr>
          <a:xfrm flipV="1">
            <a:off x="9415923" y="2174243"/>
            <a:ext cx="108000" cy="1177565"/>
            <a:chOff x="2095090" y="4714390"/>
            <a:chExt cx="108000" cy="1177565"/>
          </a:xfrm>
        </p:grpSpPr>
        <p:cxnSp>
          <p:nvCxnSpPr>
            <p:cNvPr id="46" name="直接连接符 45"/>
            <p:cNvCxnSpPr/>
            <p:nvPr/>
          </p:nvCxnSpPr>
          <p:spPr>
            <a:xfrm>
              <a:off x="2137294" y="4714390"/>
              <a:ext cx="1" cy="1081361"/>
            </a:xfrm>
            <a:prstGeom prst="line">
              <a:avLst/>
            </a:prstGeom>
            <a:ln>
              <a:solidFill>
                <a:srgbClr val="5B9BD5"/>
              </a:solidFill>
            </a:ln>
          </p:spPr>
          <p:style>
            <a:lnRef idx="1">
              <a:schemeClr val="accent1"/>
            </a:lnRef>
            <a:fillRef idx="0">
              <a:schemeClr val="accent1"/>
            </a:fillRef>
            <a:effectRef idx="0">
              <a:schemeClr val="accent1"/>
            </a:effectRef>
            <a:fontRef idx="minor">
              <a:schemeClr val="tx1"/>
            </a:fontRef>
          </p:style>
        </p:cxnSp>
        <p:sp>
          <p:nvSpPr>
            <p:cNvPr id="47" name="椭圆 46"/>
            <p:cNvSpPr/>
            <p:nvPr/>
          </p:nvSpPr>
          <p:spPr>
            <a:xfrm>
              <a:off x="2095090" y="5783955"/>
              <a:ext cx="108000" cy="108000"/>
            </a:xfrm>
            <a:prstGeom prst="ellipse">
              <a:avLst/>
            </a:prstGeom>
            <a:solidFill>
              <a:schemeClr val="tx1"/>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8" name="组合 47"/>
          <p:cNvGrpSpPr/>
          <p:nvPr/>
        </p:nvGrpSpPr>
        <p:grpSpPr>
          <a:xfrm flipV="1">
            <a:off x="10919574" y="2389091"/>
            <a:ext cx="108000" cy="1177565"/>
            <a:chOff x="2095090" y="4714390"/>
            <a:chExt cx="108000" cy="1177565"/>
          </a:xfrm>
        </p:grpSpPr>
        <p:cxnSp>
          <p:nvCxnSpPr>
            <p:cNvPr id="49" name="直接连接符 48"/>
            <p:cNvCxnSpPr/>
            <p:nvPr/>
          </p:nvCxnSpPr>
          <p:spPr>
            <a:xfrm>
              <a:off x="2137294" y="4714390"/>
              <a:ext cx="1" cy="1081361"/>
            </a:xfrm>
            <a:prstGeom prst="line">
              <a:avLst/>
            </a:prstGeom>
            <a:ln>
              <a:solidFill>
                <a:srgbClr val="5B9BD5"/>
              </a:solidFill>
            </a:ln>
          </p:spPr>
          <p:style>
            <a:lnRef idx="1">
              <a:schemeClr val="accent1"/>
            </a:lnRef>
            <a:fillRef idx="0">
              <a:schemeClr val="accent1"/>
            </a:fillRef>
            <a:effectRef idx="0">
              <a:schemeClr val="accent1"/>
            </a:effectRef>
            <a:fontRef idx="minor">
              <a:schemeClr val="tx1"/>
            </a:fontRef>
          </p:style>
        </p:cxnSp>
        <p:sp>
          <p:nvSpPr>
            <p:cNvPr id="50" name="椭圆 49"/>
            <p:cNvSpPr/>
            <p:nvPr/>
          </p:nvSpPr>
          <p:spPr>
            <a:xfrm>
              <a:off x="2095090" y="5783955"/>
              <a:ext cx="108000" cy="108000"/>
            </a:xfrm>
            <a:prstGeom prst="ellipse">
              <a:avLst/>
            </a:prstGeom>
            <a:solidFill>
              <a:schemeClr val="tx1"/>
            </a:solidFill>
            <a:ln>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1" name="文本框 50"/>
          <p:cNvSpPr txBox="1"/>
          <p:nvPr/>
        </p:nvSpPr>
        <p:spPr>
          <a:xfrm>
            <a:off x="8790704" y="1514125"/>
            <a:ext cx="1332854" cy="646331"/>
          </a:xfrm>
          <a:prstGeom prst="rect">
            <a:avLst/>
          </a:prstGeom>
          <a:noFill/>
        </p:spPr>
        <p:txBody>
          <a:bodyPr wrap="square" rtlCol="0">
            <a:spAutoFit/>
          </a:bodyPr>
          <a:lstStyle/>
          <a:p>
            <a:pPr algn="ctr"/>
            <a:r>
              <a:rPr lang="zh-CN" altLang="en-US" dirty="0" smtClean="0">
                <a:latin typeface="微软雅黑" panose="020B0503020204020204" pitchFamily="34" charset="-122"/>
                <a:ea typeface="微软雅黑" panose="020B0503020204020204" pitchFamily="34" charset="-122"/>
              </a:rPr>
              <a:t>化肥利用率不到</a:t>
            </a:r>
            <a:r>
              <a:rPr lang="en-US" altLang="zh-CN" dirty="0" smtClean="0">
                <a:latin typeface="微软雅黑" panose="020B0503020204020204" pitchFamily="34" charset="-122"/>
                <a:ea typeface="微软雅黑" panose="020B0503020204020204" pitchFamily="34" charset="-122"/>
              </a:rPr>
              <a:t>40%</a:t>
            </a:r>
            <a:endParaRPr lang="zh-CN" altLang="en-US" dirty="0">
              <a:latin typeface="微软雅黑" panose="020B0503020204020204" pitchFamily="34" charset="-122"/>
              <a:ea typeface="微软雅黑" panose="020B0503020204020204" pitchFamily="34" charset="-122"/>
            </a:endParaRPr>
          </a:p>
        </p:txBody>
      </p:sp>
      <p:sp>
        <p:nvSpPr>
          <p:cNvPr id="52" name="文本框 51"/>
          <p:cNvSpPr txBox="1"/>
          <p:nvPr/>
        </p:nvSpPr>
        <p:spPr>
          <a:xfrm>
            <a:off x="7957412" y="3467040"/>
            <a:ext cx="1080000" cy="461665"/>
          </a:xfrm>
          <a:prstGeom prst="rect">
            <a:avLst/>
          </a:prstGeom>
          <a:noFill/>
        </p:spPr>
        <p:txBody>
          <a:bodyPr wrap="square" rtlCol="0">
            <a:spAutoFit/>
          </a:bodyPr>
          <a:lstStyle/>
          <a:p>
            <a:pPr algn="ctr"/>
            <a:r>
              <a:rPr lang="en-US" altLang="zh-CN" sz="2400" dirty="0" smtClean="0">
                <a:latin typeface="微软雅黑" panose="020B0503020204020204" pitchFamily="34" charset="-122"/>
                <a:ea typeface="微软雅黑" panose="020B0503020204020204" pitchFamily="34" charset="-122"/>
              </a:rPr>
              <a:t>90%</a:t>
            </a:r>
            <a:endParaRPr lang="zh-CN" altLang="en-US" sz="2400" dirty="0">
              <a:latin typeface="微软雅黑" panose="020B0503020204020204" pitchFamily="34" charset="-122"/>
              <a:ea typeface="微软雅黑" panose="020B0503020204020204" pitchFamily="34" charset="-122"/>
            </a:endParaRPr>
          </a:p>
        </p:txBody>
      </p:sp>
      <p:sp>
        <p:nvSpPr>
          <p:cNvPr id="53" name="文本框 52"/>
          <p:cNvSpPr txBox="1"/>
          <p:nvPr/>
        </p:nvSpPr>
        <p:spPr>
          <a:xfrm>
            <a:off x="7708985" y="5758018"/>
            <a:ext cx="1565496" cy="923330"/>
          </a:xfrm>
          <a:prstGeom prst="rect">
            <a:avLst/>
          </a:prstGeom>
          <a:noFill/>
        </p:spPr>
        <p:txBody>
          <a:bodyPr wrap="square" rtlCol="0">
            <a:spAutoFit/>
          </a:bodyPr>
          <a:lstStyle/>
          <a:p>
            <a:pPr algn="ctr"/>
            <a:r>
              <a:rPr lang="zh-CN" altLang="en-US" dirty="0" smtClean="0">
                <a:latin typeface="微软雅黑" panose="020B0503020204020204" pitchFamily="34" charset="-122"/>
                <a:ea typeface="微软雅黑" panose="020B0503020204020204" pitchFamily="34" charset="-122"/>
              </a:rPr>
              <a:t>基层</a:t>
            </a:r>
            <a:r>
              <a:rPr lang="en-US" altLang="zh-CN" dirty="0" smtClean="0">
                <a:latin typeface="微软雅黑" panose="020B0503020204020204" pitchFamily="34" charset="-122"/>
                <a:ea typeface="微软雅黑" panose="020B0503020204020204" pitchFamily="34" charset="-122"/>
              </a:rPr>
              <a:t>90%</a:t>
            </a:r>
            <a:r>
              <a:rPr lang="zh-CN" altLang="en-US" dirty="0" smtClean="0">
                <a:latin typeface="微软雅黑" panose="020B0503020204020204" pitchFamily="34" charset="-122"/>
                <a:ea typeface="微软雅黑" panose="020B0503020204020204" pitchFamily="34" charset="-122"/>
              </a:rPr>
              <a:t>以上农资销售存在赊销行为</a:t>
            </a:r>
            <a:endParaRPr lang="zh-CN" altLang="en-US" dirty="0">
              <a:latin typeface="微软雅黑" panose="020B0503020204020204" pitchFamily="34" charset="-122"/>
              <a:ea typeface="微软雅黑" panose="020B0503020204020204" pitchFamily="34" charset="-122"/>
            </a:endParaRPr>
          </a:p>
        </p:txBody>
      </p:sp>
      <p:sp>
        <p:nvSpPr>
          <p:cNvPr id="54" name="文本框 53"/>
          <p:cNvSpPr txBox="1"/>
          <p:nvPr/>
        </p:nvSpPr>
        <p:spPr>
          <a:xfrm>
            <a:off x="6701567" y="3480507"/>
            <a:ext cx="1080000" cy="461665"/>
          </a:xfrm>
          <a:prstGeom prst="rect">
            <a:avLst/>
          </a:prstGeom>
          <a:noFill/>
        </p:spPr>
        <p:txBody>
          <a:bodyPr wrap="square" rtlCol="0">
            <a:spAutoFit/>
          </a:bodyPr>
          <a:lstStyle/>
          <a:p>
            <a:pPr algn="ctr"/>
            <a:r>
              <a:rPr lang="en-US" altLang="zh-CN" sz="2400" dirty="0">
                <a:latin typeface="微软雅黑" panose="020B0503020204020204" pitchFamily="34" charset="-122"/>
                <a:ea typeface="微软雅黑" panose="020B0503020204020204" pitchFamily="34" charset="-122"/>
              </a:rPr>
              <a:t>3</a:t>
            </a:r>
            <a:endParaRPr lang="zh-CN" altLang="en-US" sz="2400" dirty="0">
              <a:latin typeface="微软雅黑" panose="020B0503020204020204" pitchFamily="34" charset="-122"/>
              <a:ea typeface="微软雅黑" panose="020B0503020204020204" pitchFamily="34" charset="-122"/>
            </a:endParaRPr>
          </a:p>
        </p:txBody>
      </p:sp>
      <p:sp>
        <p:nvSpPr>
          <p:cNvPr id="56" name="文本框 55"/>
          <p:cNvSpPr txBox="1"/>
          <p:nvPr/>
        </p:nvSpPr>
        <p:spPr>
          <a:xfrm>
            <a:off x="6380046" y="1275036"/>
            <a:ext cx="1837917" cy="646331"/>
          </a:xfrm>
          <a:prstGeom prst="rect">
            <a:avLst/>
          </a:prstGeom>
          <a:noFill/>
        </p:spPr>
        <p:txBody>
          <a:bodyPr wrap="square" rtlCol="0">
            <a:spAutoFit/>
          </a:bodyPr>
          <a:lstStyle/>
          <a:p>
            <a:pPr algn="ctr"/>
            <a:r>
              <a:rPr lang="zh-CN" altLang="en-US" dirty="0" smtClean="0">
                <a:latin typeface="微软雅黑" panose="020B0503020204020204" pitchFamily="34" charset="-122"/>
                <a:ea typeface="微软雅黑" panose="020B0503020204020204" pitchFamily="34" charset="-122"/>
              </a:rPr>
              <a:t>平均施用量为世界平均值的</a:t>
            </a:r>
            <a:r>
              <a:rPr lang="en-US" altLang="zh-CN" dirty="0" smtClean="0">
                <a:latin typeface="微软雅黑" panose="020B0503020204020204" pitchFamily="34" charset="-122"/>
                <a:ea typeface="微软雅黑" panose="020B0503020204020204" pitchFamily="34" charset="-122"/>
              </a:rPr>
              <a:t>3</a:t>
            </a:r>
            <a:r>
              <a:rPr lang="zh-CN" altLang="en-US" dirty="0" smtClean="0">
                <a:latin typeface="微软雅黑" panose="020B0503020204020204" pitchFamily="34" charset="-122"/>
                <a:ea typeface="微软雅黑" panose="020B0503020204020204" pitchFamily="34" charset="-122"/>
              </a:rPr>
              <a:t>倍</a:t>
            </a:r>
            <a:endParaRPr lang="zh-CN" altLang="en-US" dirty="0">
              <a:latin typeface="微软雅黑" panose="020B0503020204020204" pitchFamily="34" charset="-122"/>
              <a:ea typeface="微软雅黑" panose="020B0503020204020204" pitchFamily="34" charset="-122"/>
            </a:endParaRPr>
          </a:p>
        </p:txBody>
      </p:sp>
      <p:sp>
        <p:nvSpPr>
          <p:cNvPr id="57" name="文本框 56"/>
          <p:cNvSpPr txBox="1"/>
          <p:nvPr/>
        </p:nvSpPr>
        <p:spPr>
          <a:xfrm>
            <a:off x="9312734" y="5792261"/>
            <a:ext cx="2086563" cy="923330"/>
          </a:xfrm>
          <a:prstGeom prst="rect">
            <a:avLst/>
          </a:prstGeom>
          <a:noFill/>
        </p:spPr>
        <p:txBody>
          <a:bodyPr wrap="square" rtlCol="0">
            <a:spAutoFit/>
          </a:bodyPr>
          <a:lstStyle/>
          <a:p>
            <a:pPr algn="ctr"/>
            <a:r>
              <a:rPr lang="zh-CN" altLang="en-US" dirty="0" smtClean="0">
                <a:latin typeface="微软雅黑" panose="020B0503020204020204" pitchFamily="34" charset="-122"/>
                <a:ea typeface="微软雅黑" panose="020B0503020204020204" pitchFamily="34" charset="-122"/>
              </a:rPr>
              <a:t>一线市场假仿冒产品，不合格产品比例达到</a:t>
            </a:r>
            <a:r>
              <a:rPr lang="en-US" altLang="zh-CN" dirty="0" smtClean="0">
                <a:latin typeface="微软雅黑" panose="020B0503020204020204" pitchFamily="34" charset="-122"/>
                <a:ea typeface="微软雅黑" panose="020B0503020204020204" pitchFamily="34" charset="-122"/>
              </a:rPr>
              <a:t>30%</a:t>
            </a:r>
            <a:r>
              <a:rPr lang="zh-CN" altLang="en-US" dirty="0" smtClean="0">
                <a:latin typeface="微软雅黑" panose="020B0503020204020204" pitchFamily="34" charset="-122"/>
                <a:ea typeface="微软雅黑" panose="020B0503020204020204" pitchFamily="34" charset="-122"/>
              </a:rPr>
              <a:t>以上</a:t>
            </a:r>
            <a:endParaRPr lang="zh-CN" altLang="en-US" dirty="0">
              <a:latin typeface="微软雅黑" panose="020B0503020204020204" pitchFamily="34" charset="-122"/>
              <a:ea typeface="微软雅黑" panose="020B0503020204020204" pitchFamily="34" charset="-122"/>
            </a:endParaRPr>
          </a:p>
        </p:txBody>
      </p:sp>
      <p:sp>
        <p:nvSpPr>
          <p:cNvPr id="58" name="文本框 57"/>
          <p:cNvSpPr txBox="1"/>
          <p:nvPr/>
        </p:nvSpPr>
        <p:spPr>
          <a:xfrm>
            <a:off x="9999514" y="3496901"/>
            <a:ext cx="684000" cy="369332"/>
          </a:xfrm>
          <a:prstGeom prst="rect">
            <a:avLst/>
          </a:prstGeom>
          <a:noFill/>
        </p:spPr>
        <p:txBody>
          <a:bodyPr wrap="square" rtlCol="0">
            <a:spAutoFit/>
          </a:bodyPr>
          <a:lstStyle/>
          <a:p>
            <a:pPr algn="ctr"/>
            <a:r>
              <a:rPr lang="en-US" altLang="zh-CN" dirty="0">
                <a:latin typeface="微软雅黑" panose="020B0503020204020204" pitchFamily="34" charset="-122"/>
                <a:ea typeface="微软雅黑" panose="020B0503020204020204" pitchFamily="34" charset="-122"/>
              </a:rPr>
              <a:t>3</a:t>
            </a:r>
            <a:r>
              <a:rPr lang="en-US" altLang="zh-CN" dirty="0" smtClean="0">
                <a:latin typeface="微软雅黑" panose="020B0503020204020204" pitchFamily="34" charset="-122"/>
                <a:ea typeface="微软雅黑" panose="020B0503020204020204" pitchFamily="34" charset="-122"/>
              </a:rPr>
              <a:t>0%</a:t>
            </a:r>
            <a:endParaRPr lang="zh-CN" altLang="en-US" dirty="0">
              <a:latin typeface="微软雅黑" panose="020B0503020204020204" pitchFamily="34" charset="-122"/>
              <a:ea typeface="微软雅黑" panose="020B0503020204020204" pitchFamily="34" charset="-122"/>
            </a:endParaRPr>
          </a:p>
        </p:txBody>
      </p:sp>
      <p:sp>
        <p:nvSpPr>
          <p:cNvPr id="59" name="文本框 58"/>
          <p:cNvSpPr txBox="1"/>
          <p:nvPr/>
        </p:nvSpPr>
        <p:spPr>
          <a:xfrm>
            <a:off x="10079667" y="1428360"/>
            <a:ext cx="1616105" cy="923330"/>
          </a:xfrm>
          <a:prstGeom prst="rect">
            <a:avLst/>
          </a:prstGeom>
          <a:noFill/>
        </p:spPr>
        <p:txBody>
          <a:bodyPr wrap="square" rtlCol="0">
            <a:spAutoFit/>
          </a:bodyPr>
          <a:lstStyle/>
          <a:p>
            <a:pPr algn="ctr"/>
            <a:r>
              <a:rPr lang="zh-CN" altLang="en-US" dirty="0">
                <a:latin typeface="微软雅黑" panose="020B0503020204020204" pitchFamily="34" charset="-122"/>
                <a:ea typeface="微软雅黑" panose="020B0503020204020204" pitchFamily="34" charset="-122"/>
              </a:rPr>
              <a:t>农技</a:t>
            </a:r>
            <a:r>
              <a:rPr lang="zh-CN" altLang="en-US" dirty="0" smtClean="0">
                <a:latin typeface="微软雅黑" panose="020B0503020204020204" pitchFamily="34" charset="-122"/>
                <a:ea typeface="微软雅黑" panose="020B0503020204020204" pitchFamily="34" charset="-122"/>
              </a:rPr>
              <a:t>人员比例为</a:t>
            </a:r>
            <a:r>
              <a:rPr lang="en-US" altLang="zh-CN" dirty="0" smtClean="0">
                <a:latin typeface="微软雅黑" panose="020B0503020204020204" pitchFamily="34" charset="-122"/>
                <a:ea typeface="微软雅黑" panose="020B0503020204020204" pitchFamily="34" charset="-122"/>
              </a:rPr>
              <a:t>0.1%</a:t>
            </a:r>
            <a:r>
              <a:rPr lang="en-US" altLang="zh-CN" sz="900" dirty="0" smtClean="0">
                <a:latin typeface="微软雅黑" panose="020B0503020204020204" pitchFamily="34" charset="-122"/>
                <a:ea typeface="微软雅黑" panose="020B0503020204020204" pitchFamily="34" charset="-122"/>
              </a:rPr>
              <a:t>0</a:t>
            </a:r>
            <a:r>
              <a:rPr lang="zh-CN" altLang="en-US" dirty="0" smtClean="0">
                <a:latin typeface="微软雅黑" panose="020B0503020204020204" pitchFamily="34" charset="-122"/>
                <a:ea typeface="微软雅黑" panose="020B0503020204020204" pitchFamily="34" charset="-122"/>
              </a:rPr>
              <a:t>，以色列为</a:t>
            </a:r>
            <a:r>
              <a:rPr lang="en-US" altLang="zh-CN" dirty="0" smtClean="0">
                <a:latin typeface="微软雅黑" panose="020B0503020204020204" pitchFamily="34" charset="-122"/>
                <a:ea typeface="微软雅黑" panose="020B0503020204020204" pitchFamily="34" charset="-122"/>
              </a:rPr>
              <a:t>1.4%</a:t>
            </a:r>
            <a:endParaRPr lang="zh-CN" altLang="en-US" sz="900" dirty="0">
              <a:latin typeface="微软雅黑" panose="020B0503020204020204" pitchFamily="34" charset="-122"/>
              <a:ea typeface="微软雅黑" panose="020B0503020204020204" pitchFamily="34" charset="-122"/>
            </a:endParaRPr>
          </a:p>
        </p:txBody>
      </p:sp>
      <p:sp>
        <p:nvSpPr>
          <p:cNvPr id="60" name="文本框 59"/>
          <p:cNvSpPr txBox="1"/>
          <p:nvPr/>
        </p:nvSpPr>
        <p:spPr>
          <a:xfrm>
            <a:off x="10590349" y="3508308"/>
            <a:ext cx="792000" cy="369332"/>
          </a:xfrm>
          <a:prstGeom prst="rect">
            <a:avLst/>
          </a:prstGeom>
          <a:noFill/>
        </p:spPr>
        <p:txBody>
          <a:bodyPr wrap="square" rtlCol="0">
            <a:spAutoFit/>
          </a:bodyPr>
          <a:lstStyle/>
          <a:p>
            <a:pPr algn="ctr"/>
            <a:r>
              <a:rPr lang="en-US" altLang="zh-CN" dirty="0" smtClean="0">
                <a:latin typeface="微软雅黑" panose="020B0503020204020204" pitchFamily="34" charset="-122"/>
                <a:ea typeface="微软雅黑" panose="020B0503020204020204" pitchFamily="34" charset="-122"/>
              </a:rPr>
              <a:t>0.1%</a:t>
            </a:r>
            <a:r>
              <a:rPr lang="en-US" altLang="zh-CN" sz="900" dirty="0" smtClean="0">
                <a:latin typeface="微软雅黑" panose="020B0503020204020204" pitchFamily="34" charset="-122"/>
                <a:ea typeface="微软雅黑" panose="020B0503020204020204" pitchFamily="34" charset="-122"/>
              </a:rPr>
              <a:t>0</a:t>
            </a:r>
            <a:endParaRPr lang="zh-CN" altLang="en-US" sz="900" dirty="0">
              <a:latin typeface="微软雅黑" panose="020B0503020204020204" pitchFamily="34" charset="-122"/>
              <a:ea typeface="微软雅黑" panose="020B0503020204020204" pitchFamily="34" charset="-122"/>
            </a:endParaRPr>
          </a:p>
        </p:txBody>
      </p:sp>
      <p:sp>
        <p:nvSpPr>
          <p:cNvPr id="55" name="文本框 54"/>
          <p:cNvSpPr txBox="1"/>
          <p:nvPr/>
        </p:nvSpPr>
        <p:spPr>
          <a:xfrm>
            <a:off x="176952" y="117919"/>
            <a:ext cx="4760808" cy="55399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1217612" rtl="0" fontAlgn="auto" latinLnBrk="1" hangingPunct="0">
              <a:lnSpc>
                <a:spcPct val="100000"/>
              </a:lnSpc>
              <a:spcBef>
                <a:spcPts val="0"/>
              </a:spcBef>
              <a:spcAft>
                <a:spcPts val="0"/>
              </a:spcAft>
              <a:buClrTx/>
              <a:buSzTx/>
              <a:buFontTx/>
              <a:buNone/>
              <a:tabLst/>
            </a:pPr>
            <a:r>
              <a:rPr lang="zh-CN" altLang="en-US" sz="3000" dirty="0" smtClean="0">
                <a:latin typeface="微软雅黑" panose="020B0503020204020204" pitchFamily="34" charset="-122"/>
                <a:ea typeface="微软雅黑" panose="020B0503020204020204" pitchFamily="34" charset="-122"/>
                <a:sym typeface="幼圆"/>
              </a:rPr>
              <a:t>农资流通模式探索</a:t>
            </a:r>
            <a:endParaRPr kumimoji="0" lang="zh-CN" altLang="en-US" sz="3000" b="0" i="0" u="none" strike="noStrike" cap="none" spc="0" normalizeH="0" baseline="0" dirty="0">
              <a:ln>
                <a:noFill/>
              </a:ln>
              <a:effectLst/>
              <a:uFillTx/>
              <a:latin typeface="微软雅黑" panose="020B0503020204020204" pitchFamily="34" charset="-122"/>
              <a:ea typeface="微软雅黑" panose="020B0503020204020204" pitchFamily="34" charset="-122"/>
              <a:sym typeface="幼圆"/>
            </a:endParaRPr>
          </a:p>
        </p:txBody>
      </p:sp>
    </p:spTree>
    <p:extLst>
      <p:ext uri="{BB962C8B-B14F-4D97-AF65-F5344CB8AC3E}">
        <p14:creationId xmlns:p14="http://schemas.microsoft.com/office/powerpoint/2010/main" val="39290964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3787302" y="2792512"/>
            <a:ext cx="553996" cy="305964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eaVert" wrap="square" lIns="45719" tIns="45719" rIns="45719" bIns="45719" numCol="1" spcCol="38100" rtlCol="0" anchor="t">
            <a:spAutoFit/>
          </a:bodyPr>
          <a:lstStyle/>
          <a:p>
            <a:pPr marL="0" marR="0" indent="0" algn="l" defTabSz="1217612" rtl="0" fontAlgn="auto" latinLnBrk="1" hangingPunct="0">
              <a:lnSpc>
                <a:spcPct val="100000"/>
              </a:lnSpc>
              <a:spcBef>
                <a:spcPts val="0"/>
              </a:spcBef>
              <a:spcAft>
                <a:spcPts val="0"/>
              </a:spcAft>
              <a:buClrTx/>
              <a:buSzTx/>
              <a:buFontTx/>
              <a:buNone/>
              <a:tabLst/>
            </a:pPr>
            <a:r>
              <a:rPr kumimoji="0" lang="en-US" altLang="zh-CN" sz="3000" b="0" i="0" u="none" strike="noStrike" cap="none" spc="0" normalizeH="0" baseline="0" dirty="0" smtClean="0">
                <a:ln>
                  <a:noFill/>
                </a:ln>
                <a:solidFill>
                  <a:srgbClr val="FA6B27"/>
                </a:solidFill>
                <a:effectLst/>
                <a:uFillTx/>
                <a:latin typeface="微软雅黑" panose="020B0503020204020204" pitchFamily="34" charset="-122"/>
                <a:ea typeface="微软雅黑" panose="020B0503020204020204" pitchFamily="34" charset="-122"/>
                <a:sym typeface="幼圆"/>
              </a:rPr>
              <a:t>2015</a:t>
            </a:r>
            <a:r>
              <a:rPr kumimoji="0" lang="zh-CN" altLang="en-US" sz="3000" b="0" i="0" u="none" strike="noStrike" cap="none" spc="0" normalizeH="0" baseline="0" dirty="0" smtClean="0">
                <a:ln>
                  <a:noFill/>
                </a:ln>
                <a:solidFill>
                  <a:srgbClr val="FA6B27"/>
                </a:solidFill>
                <a:effectLst/>
                <a:uFillTx/>
                <a:latin typeface="微软雅黑" panose="020B0503020204020204" pitchFamily="34" charset="-122"/>
                <a:ea typeface="微软雅黑" panose="020B0503020204020204" pitchFamily="34" charset="-122"/>
                <a:sym typeface="幼圆"/>
              </a:rPr>
              <a:t>年行情回顾</a:t>
            </a:r>
            <a:endParaRPr kumimoji="0" lang="zh-CN" altLang="en-US" sz="3000" b="0" i="0" u="none" strike="noStrike" cap="none" spc="0" normalizeH="0" baseline="0" dirty="0">
              <a:ln>
                <a:noFill/>
              </a:ln>
              <a:solidFill>
                <a:srgbClr val="FA6B27"/>
              </a:solidFill>
              <a:effectLst/>
              <a:uFillTx/>
              <a:latin typeface="微软雅黑" panose="020B0503020204020204" pitchFamily="34" charset="-122"/>
              <a:ea typeface="微软雅黑" panose="020B0503020204020204" pitchFamily="34" charset="-122"/>
              <a:sym typeface="幼圆"/>
            </a:endParaRPr>
          </a:p>
        </p:txBody>
      </p:sp>
      <p:sp>
        <p:nvSpPr>
          <p:cNvPr id="13" name="文本框 12"/>
          <p:cNvSpPr txBox="1"/>
          <p:nvPr/>
        </p:nvSpPr>
        <p:spPr>
          <a:xfrm>
            <a:off x="5239321" y="2792512"/>
            <a:ext cx="553996" cy="280800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eaVert" wrap="square" lIns="45719" tIns="45719" rIns="45719" bIns="45719" numCol="1" spcCol="38100" rtlCol="0" anchor="t">
            <a:spAutoFit/>
          </a:bodyPr>
          <a:lstStyle/>
          <a:p>
            <a:pPr marL="0" marR="0" indent="0" algn="l" defTabSz="1217612" rtl="0" fontAlgn="auto" latinLnBrk="1" hangingPunct="0">
              <a:lnSpc>
                <a:spcPct val="100000"/>
              </a:lnSpc>
              <a:spcBef>
                <a:spcPts val="0"/>
              </a:spcBef>
              <a:spcAft>
                <a:spcPts val="0"/>
              </a:spcAft>
              <a:buClrTx/>
              <a:buSzTx/>
              <a:buFontTx/>
              <a:buNone/>
              <a:tabLst/>
            </a:pPr>
            <a:r>
              <a:rPr lang="zh-CN" altLang="en-US" sz="3000" dirty="0" smtClean="0">
                <a:latin typeface="微软雅黑" panose="020B0503020204020204" pitchFamily="34" charset="-122"/>
                <a:ea typeface="微软雅黑" panose="020B0503020204020204" pitchFamily="34" charset="-122"/>
              </a:rPr>
              <a:t>供求格局的变化</a:t>
            </a:r>
            <a:endParaRPr kumimoji="0" lang="zh-CN" altLang="en-US" sz="3000" b="0" i="0" u="none" strike="noStrike" cap="none" spc="0" normalizeH="0" baseline="0" dirty="0">
              <a:ln>
                <a:noFill/>
              </a:ln>
              <a:effectLst/>
              <a:uFillTx/>
              <a:latin typeface="微软雅黑" panose="020B0503020204020204" pitchFamily="34" charset="-122"/>
              <a:ea typeface="微软雅黑" panose="020B0503020204020204" pitchFamily="34" charset="-122"/>
              <a:sym typeface="幼圆"/>
            </a:endParaRPr>
          </a:p>
        </p:txBody>
      </p:sp>
      <p:sp>
        <p:nvSpPr>
          <p:cNvPr id="16" name="文本框 15"/>
          <p:cNvSpPr txBox="1"/>
          <p:nvPr/>
        </p:nvSpPr>
        <p:spPr>
          <a:xfrm>
            <a:off x="6691340" y="2792512"/>
            <a:ext cx="553996" cy="337315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eaVert" wrap="square" lIns="45719" tIns="45719" rIns="45719" bIns="45719" numCol="1" spcCol="38100" rtlCol="0" anchor="t">
            <a:spAutoFit/>
          </a:bodyPr>
          <a:lstStyle/>
          <a:p>
            <a:pPr marL="0" marR="0" indent="0" algn="l" defTabSz="1217612" rtl="0" fontAlgn="auto" latinLnBrk="1" hangingPunct="0">
              <a:lnSpc>
                <a:spcPct val="100000"/>
              </a:lnSpc>
              <a:spcBef>
                <a:spcPts val="0"/>
              </a:spcBef>
              <a:spcAft>
                <a:spcPts val="0"/>
              </a:spcAft>
              <a:buClrTx/>
              <a:buSzTx/>
              <a:buFontTx/>
              <a:buNone/>
              <a:tabLst/>
            </a:pPr>
            <a:r>
              <a:rPr lang="zh-CN" altLang="en-US" sz="3000" dirty="0" smtClean="0">
                <a:latin typeface="微软雅黑" panose="020B0503020204020204" pitchFamily="34" charset="-122"/>
                <a:ea typeface="微软雅黑" panose="020B0503020204020204" pitchFamily="34" charset="-122"/>
              </a:rPr>
              <a:t>影响</a:t>
            </a:r>
            <a:r>
              <a:rPr lang="en-US" altLang="zh-CN" sz="3000" dirty="0" smtClean="0">
                <a:latin typeface="微软雅黑" panose="020B0503020204020204" pitchFamily="34" charset="-122"/>
                <a:ea typeface="微软雅黑" panose="020B0503020204020204" pitchFamily="34" charset="-122"/>
              </a:rPr>
              <a:t>2016</a:t>
            </a:r>
            <a:r>
              <a:rPr lang="zh-CN" altLang="en-US" sz="3000" dirty="0" smtClean="0">
                <a:latin typeface="微软雅黑" panose="020B0503020204020204" pitchFamily="34" charset="-122"/>
                <a:ea typeface="微软雅黑" panose="020B0503020204020204" pitchFamily="34" charset="-122"/>
              </a:rPr>
              <a:t>年的因素</a:t>
            </a:r>
            <a:endParaRPr kumimoji="0" lang="zh-CN" altLang="en-US" sz="3000" b="0" i="0" u="none" strike="noStrike" cap="none" spc="0" normalizeH="0" baseline="0" dirty="0">
              <a:ln>
                <a:noFill/>
              </a:ln>
              <a:effectLst/>
              <a:uFillTx/>
              <a:latin typeface="微软雅黑" panose="020B0503020204020204" pitchFamily="34" charset="-122"/>
              <a:ea typeface="微软雅黑" panose="020B0503020204020204" pitchFamily="34" charset="-122"/>
              <a:sym typeface="幼圆"/>
            </a:endParaRPr>
          </a:p>
        </p:txBody>
      </p:sp>
      <p:sp>
        <p:nvSpPr>
          <p:cNvPr id="19" name="文本框 18"/>
          <p:cNvSpPr txBox="1"/>
          <p:nvPr/>
        </p:nvSpPr>
        <p:spPr>
          <a:xfrm>
            <a:off x="8143359" y="2792511"/>
            <a:ext cx="553996" cy="337315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eaVert" wrap="square" lIns="45719" tIns="45719" rIns="45719" bIns="45719" numCol="1" spcCol="38100" rtlCol="0" anchor="t">
            <a:spAutoFit/>
          </a:bodyPr>
          <a:lstStyle/>
          <a:p>
            <a:pPr marL="0" marR="0" indent="0" algn="l" defTabSz="1217612" rtl="0" fontAlgn="auto" latinLnBrk="1" hangingPunct="0">
              <a:lnSpc>
                <a:spcPct val="100000"/>
              </a:lnSpc>
              <a:spcBef>
                <a:spcPts val="0"/>
              </a:spcBef>
              <a:spcAft>
                <a:spcPts val="0"/>
              </a:spcAft>
              <a:buClrTx/>
              <a:buSzTx/>
              <a:buFontTx/>
              <a:buNone/>
              <a:tabLst/>
            </a:pPr>
            <a:r>
              <a:rPr lang="zh-CN" altLang="en-US" sz="3000" dirty="0" smtClean="0">
                <a:latin typeface="微软雅黑" panose="020B0503020204020204" pitchFamily="34" charset="-122"/>
                <a:ea typeface="微软雅黑" panose="020B0503020204020204" pitchFamily="34" charset="-122"/>
                <a:sym typeface="幼圆"/>
              </a:rPr>
              <a:t>农资流通模式探索</a:t>
            </a:r>
            <a:endParaRPr kumimoji="0" lang="zh-CN" altLang="en-US" sz="3000" b="0" i="0" u="none" strike="noStrike" cap="none" spc="0" normalizeH="0" baseline="0" dirty="0">
              <a:ln>
                <a:noFill/>
              </a:ln>
              <a:effectLst/>
              <a:uFillTx/>
              <a:latin typeface="微软雅黑" panose="020B0503020204020204" pitchFamily="34" charset="-122"/>
              <a:ea typeface="微软雅黑" panose="020B0503020204020204" pitchFamily="34" charset="-122"/>
              <a:sym typeface="幼圆"/>
            </a:endParaRPr>
          </a:p>
        </p:txBody>
      </p:sp>
      <p:sp>
        <p:nvSpPr>
          <p:cNvPr id="11" name="文本框 10"/>
          <p:cNvSpPr txBox="1"/>
          <p:nvPr/>
        </p:nvSpPr>
        <p:spPr>
          <a:xfrm>
            <a:off x="1157093" y="1219086"/>
            <a:ext cx="2110154" cy="1015663"/>
          </a:xfrm>
          <a:prstGeom prst="rect">
            <a:avLst/>
          </a:prstGeom>
          <a:noFill/>
        </p:spPr>
        <p:txBody>
          <a:bodyPr wrap="square" rtlCol="0">
            <a:spAutoFit/>
          </a:bodyPr>
          <a:lstStyle/>
          <a:p>
            <a:pPr algn="ctr"/>
            <a:r>
              <a:rPr lang="zh-CN" altLang="en-US" sz="6000" dirty="0" smtClean="0">
                <a:latin typeface="微软雅黑" panose="020B0503020204020204" pitchFamily="34" charset="-122"/>
                <a:ea typeface="微软雅黑" panose="020B0503020204020204" pitchFamily="34" charset="-122"/>
              </a:rPr>
              <a:t>目 录</a:t>
            </a:r>
            <a:endParaRPr lang="zh-CN" altLang="en-US" sz="6000" dirty="0">
              <a:latin typeface="微软雅黑" panose="020B0503020204020204" pitchFamily="34" charset="-122"/>
              <a:ea typeface="微软雅黑" panose="020B0503020204020204" pitchFamily="34" charset="-122"/>
            </a:endParaRPr>
          </a:p>
        </p:txBody>
      </p:sp>
      <p:sp>
        <p:nvSpPr>
          <p:cNvPr id="12" name="矩形 11"/>
          <p:cNvSpPr/>
          <p:nvPr/>
        </p:nvSpPr>
        <p:spPr>
          <a:xfrm>
            <a:off x="3938300" y="2350764"/>
            <a:ext cx="252000" cy="25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5366818" y="2350764"/>
            <a:ext cx="252000" cy="25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6821587" y="2350764"/>
            <a:ext cx="252000" cy="25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8294357" y="2350764"/>
            <a:ext cx="252000" cy="25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7941990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392861" y="2033072"/>
            <a:ext cx="3456000" cy="2700000"/>
          </a:xfrm>
          <a:prstGeom prst="rect">
            <a:avLst/>
          </a:prstGeom>
          <a:solidFill>
            <a:srgbClr val="FA6B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4355121" y="1990143"/>
            <a:ext cx="3456000" cy="2700000"/>
          </a:xfrm>
          <a:prstGeom prst="rect">
            <a:avLst/>
          </a:prstGeom>
          <a:solidFill>
            <a:srgbClr val="FA6B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p>
        </p:txBody>
      </p:sp>
      <p:sp>
        <p:nvSpPr>
          <p:cNvPr id="23" name="矩形 22"/>
          <p:cNvSpPr/>
          <p:nvPr/>
        </p:nvSpPr>
        <p:spPr>
          <a:xfrm>
            <a:off x="8237074" y="1990143"/>
            <a:ext cx="3456000" cy="2700000"/>
          </a:xfrm>
          <a:prstGeom prst="rect">
            <a:avLst/>
          </a:prstGeom>
          <a:solidFill>
            <a:srgbClr val="FA6B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896952" y="5099789"/>
            <a:ext cx="2016000" cy="1200329"/>
          </a:xfrm>
          <a:prstGeom prst="rect">
            <a:avLst/>
          </a:prstGeom>
          <a:noFill/>
        </p:spPr>
        <p:txBody>
          <a:bodyPr wrap="square" rtlCol="0">
            <a:spAutoFit/>
          </a:bodyPr>
          <a:lstStyle/>
          <a:p>
            <a:pPr algn="ctr"/>
            <a:r>
              <a:rPr lang="zh-CN" altLang="en-US" sz="7200" b="1" dirty="0">
                <a:latin typeface="微软雅黑" panose="020B0503020204020204" pitchFamily="34" charset="-122"/>
                <a:ea typeface="微软雅黑" panose="020B0503020204020204" pitchFamily="34" charset="-122"/>
              </a:rPr>
              <a:t>趋势</a:t>
            </a:r>
          </a:p>
        </p:txBody>
      </p:sp>
      <p:sp>
        <p:nvSpPr>
          <p:cNvPr id="25" name="文本框 24"/>
          <p:cNvSpPr txBox="1"/>
          <p:nvPr/>
        </p:nvSpPr>
        <p:spPr>
          <a:xfrm>
            <a:off x="5075121" y="5099789"/>
            <a:ext cx="2016000" cy="1200329"/>
          </a:xfrm>
          <a:prstGeom prst="rect">
            <a:avLst/>
          </a:prstGeom>
          <a:noFill/>
        </p:spPr>
        <p:txBody>
          <a:bodyPr wrap="square" rtlCol="0">
            <a:spAutoFit/>
          </a:bodyPr>
          <a:lstStyle/>
          <a:p>
            <a:pPr algn="ctr"/>
            <a:r>
              <a:rPr lang="zh-CN" altLang="en-US" sz="7200" b="1" dirty="0">
                <a:latin typeface="微软雅黑" panose="020B0503020204020204" pitchFamily="34" charset="-122"/>
                <a:ea typeface="微软雅黑" panose="020B0503020204020204" pitchFamily="34" charset="-122"/>
              </a:rPr>
              <a:t>技术</a:t>
            </a:r>
          </a:p>
        </p:txBody>
      </p:sp>
      <p:sp>
        <p:nvSpPr>
          <p:cNvPr id="26" name="文本框 25"/>
          <p:cNvSpPr txBox="1"/>
          <p:nvPr/>
        </p:nvSpPr>
        <p:spPr>
          <a:xfrm>
            <a:off x="9253290" y="5099789"/>
            <a:ext cx="2016000" cy="1200329"/>
          </a:xfrm>
          <a:prstGeom prst="rect">
            <a:avLst/>
          </a:prstGeom>
          <a:noFill/>
        </p:spPr>
        <p:txBody>
          <a:bodyPr wrap="square" rtlCol="0">
            <a:spAutoFit/>
          </a:bodyPr>
          <a:lstStyle/>
          <a:p>
            <a:pPr algn="ctr"/>
            <a:r>
              <a:rPr lang="zh-CN" altLang="en-US" sz="7200" b="1" dirty="0" smtClean="0">
                <a:latin typeface="微软雅黑" panose="020B0503020204020204" pitchFamily="34" charset="-122"/>
                <a:ea typeface="微软雅黑" panose="020B0503020204020204" pitchFamily="34" charset="-122"/>
              </a:rPr>
              <a:t>政策</a:t>
            </a:r>
            <a:endParaRPr lang="zh-CN" altLang="en-US" sz="7200" b="1" dirty="0">
              <a:latin typeface="微软雅黑" panose="020B0503020204020204" pitchFamily="34" charset="-122"/>
              <a:ea typeface="微软雅黑" panose="020B0503020204020204" pitchFamily="34" charset="-122"/>
            </a:endParaRPr>
          </a:p>
        </p:txBody>
      </p:sp>
      <p:sp>
        <p:nvSpPr>
          <p:cNvPr id="36" name="文本框 35"/>
          <p:cNvSpPr txBox="1"/>
          <p:nvPr/>
        </p:nvSpPr>
        <p:spPr>
          <a:xfrm>
            <a:off x="408772" y="2427362"/>
            <a:ext cx="3391605" cy="1938992"/>
          </a:xfrm>
          <a:prstGeom prst="rect">
            <a:avLst/>
          </a:prstGeom>
          <a:noFill/>
        </p:spPr>
        <p:txBody>
          <a:bodyPr wrap="square" rtlCol="0">
            <a:spAutoFit/>
          </a:bodyPr>
          <a:lstStyle>
            <a:defPPr>
              <a:defRPr lang="zh-CN"/>
            </a:defPPr>
            <a:lvl1pPr marL="342900" indent="-342900">
              <a:buFont typeface="Wingdings" panose="05000000000000000000" pitchFamily="2" charset="2"/>
              <a:buChar char="l"/>
              <a:defRPr sz="2000">
                <a:latin typeface="微软雅黑" panose="020B0503020204020204" pitchFamily="34" charset="-122"/>
                <a:ea typeface="微软雅黑" panose="020B0503020204020204" pitchFamily="34" charset="-122"/>
              </a:defRPr>
            </a:lvl1pPr>
          </a:lstStyle>
          <a:p>
            <a:r>
              <a:rPr lang="zh-CN" altLang="en-US" dirty="0" smtClean="0"/>
              <a:t>从业人员</a:t>
            </a:r>
            <a:r>
              <a:rPr lang="zh-CN" altLang="en-US" dirty="0"/>
              <a:t>职业化、年轻化、</a:t>
            </a:r>
            <a:r>
              <a:rPr lang="zh-CN" altLang="en-US" dirty="0" smtClean="0"/>
              <a:t>知识化</a:t>
            </a:r>
            <a:endParaRPr lang="en-US" altLang="zh-CN" dirty="0"/>
          </a:p>
          <a:p>
            <a:r>
              <a:rPr lang="zh-CN" altLang="en-US" dirty="0"/>
              <a:t>种植业规模化、科技化</a:t>
            </a:r>
            <a:endParaRPr lang="en-US" altLang="zh-CN" dirty="0"/>
          </a:p>
          <a:p>
            <a:r>
              <a:rPr lang="zh-CN" altLang="en-US" dirty="0" smtClean="0"/>
              <a:t>农资行业向</a:t>
            </a:r>
            <a:r>
              <a:rPr lang="zh-CN" altLang="en-US" dirty="0"/>
              <a:t>服务行业转型</a:t>
            </a:r>
          </a:p>
          <a:p>
            <a:r>
              <a:rPr lang="zh-CN" altLang="en-US" dirty="0" smtClean="0"/>
              <a:t>农业</a:t>
            </a:r>
            <a:r>
              <a:rPr lang="zh-CN" altLang="en-US" dirty="0"/>
              <a:t>大</a:t>
            </a:r>
            <a:r>
              <a:rPr lang="zh-CN" altLang="en-US" dirty="0" smtClean="0"/>
              <a:t>数据受到重视</a:t>
            </a:r>
            <a:endParaRPr lang="en-US" altLang="zh-CN" dirty="0" smtClean="0"/>
          </a:p>
          <a:p>
            <a:r>
              <a:rPr lang="zh-CN" altLang="en-US" dirty="0" smtClean="0"/>
              <a:t>测土配肥意识增强</a:t>
            </a:r>
            <a:endParaRPr lang="en-US" altLang="zh-CN" dirty="0"/>
          </a:p>
        </p:txBody>
      </p:sp>
      <p:sp>
        <p:nvSpPr>
          <p:cNvPr id="37" name="文本框 36"/>
          <p:cNvSpPr txBox="1"/>
          <p:nvPr/>
        </p:nvSpPr>
        <p:spPr>
          <a:xfrm>
            <a:off x="4377846" y="2427362"/>
            <a:ext cx="3413873" cy="1938992"/>
          </a:xfrm>
          <a:prstGeom prst="rect">
            <a:avLst/>
          </a:prstGeom>
          <a:noFill/>
        </p:spPr>
        <p:txBody>
          <a:bodyPr wrap="square" rtlCol="0">
            <a:spAutoFit/>
          </a:bodyPr>
          <a:lstStyle/>
          <a:p>
            <a:pPr marL="342900" indent="-342900">
              <a:buFont typeface="Wingdings" panose="05000000000000000000" pitchFamily="2" charset="2"/>
              <a:buChar char="l"/>
            </a:pPr>
            <a:r>
              <a:rPr lang="zh-CN" altLang="en-US" sz="2000" dirty="0" smtClean="0">
                <a:latin typeface="微软雅黑" panose="020B0503020204020204" pitchFamily="34" charset="-122"/>
                <a:ea typeface="微软雅黑" panose="020B0503020204020204" pitchFamily="34" charset="-122"/>
              </a:rPr>
              <a:t>农村手机普及率达到</a:t>
            </a:r>
            <a:r>
              <a:rPr lang="en-US" altLang="zh-CN" sz="2000" dirty="0" smtClean="0">
                <a:latin typeface="微软雅黑" panose="020B0503020204020204" pitchFamily="34" charset="-122"/>
                <a:ea typeface="微软雅黑" panose="020B0503020204020204" pitchFamily="34" charset="-122"/>
              </a:rPr>
              <a:t>95%</a:t>
            </a:r>
            <a:r>
              <a:rPr lang="zh-CN" altLang="en-US" sz="2000" dirty="0" smtClean="0">
                <a:latin typeface="微软雅黑" panose="020B0503020204020204" pitchFamily="34" charset="-122"/>
                <a:ea typeface="微软雅黑" panose="020B0503020204020204" pitchFamily="34" charset="-122"/>
              </a:rPr>
              <a:t>以上</a:t>
            </a:r>
            <a:endParaRPr lang="en-US" altLang="zh-CN" sz="2000" dirty="0" smtClean="0">
              <a:latin typeface="微软雅黑" panose="020B0503020204020204" pitchFamily="34" charset="-122"/>
              <a:ea typeface="微软雅黑" panose="020B0503020204020204" pitchFamily="34" charset="-122"/>
            </a:endParaRPr>
          </a:p>
          <a:p>
            <a:pPr marL="342900" indent="-342900">
              <a:buFont typeface="Wingdings" panose="05000000000000000000" pitchFamily="2" charset="2"/>
              <a:buChar char="l"/>
            </a:pPr>
            <a:r>
              <a:rPr lang="zh-CN" altLang="en-US" sz="2000" dirty="0" smtClean="0">
                <a:latin typeface="微软雅黑" panose="020B0503020204020204" pitchFamily="34" charset="-122"/>
                <a:ea typeface="微软雅黑" panose="020B0503020204020204" pitchFamily="34" charset="-122"/>
              </a:rPr>
              <a:t>城市电子商务模式成熟，农资电商及服务科借鉴</a:t>
            </a:r>
            <a:endParaRPr lang="en-US" altLang="zh-CN" sz="2000" dirty="0" smtClean="0">
              <a:latin typeface="微软雅黑" panose="020B0503020204020204" pitchFamily="34" charset="-122"/>
              <a:ea typeface="微软雅黑" panose="020B0503020204020204" pitchFamily="34" charset="-122"/>
            </a:endParaRPr>
          </a:p>
          <a:p>
            <a:pPr marL="342900" indent="-342900">
              <a:buFont typeface="Wingdings" panose="05000000000000000000" pitchFamily="2" charset="2"/>
              <a:buChar char="l"/>
            </a:pPr>
            <a:r>
              <a:rPr lang="zh-CN" altLang="en-US" sz="2000" dirty="0" smtClean="0">
                <a:latin typeface="微软雅黑" panose="020B0503020204020204" pitchFamily="34" charset="-122"/>
                <a:ea typeface="微软雅黑" panose="020B0503020204020204" pitchFamily="34" charset="-122"/>
              </a:rPr>
              <a:t>远程指导技术在现代农业</a:t>
            </a:r>
            <a:r>
              <a:rPr lang="zh-CN" altLang="en-US" sz="2000" dirty="0">
                <a:latin typeface="微软雅黑" panose="020B0503020204020204" pitchFamily="34" charset="-122"/>
                <a:ea typeface="微软雅黑" panose="020B0503020204020204" pitchFamily="34" charset="-122"/>
              </a:rPr>
              <a:t>开始</a:t>
            </a:r>
            <a:r>
              <a:rPr lang="zh-CN" altLang="en-US" sz="2000" dirty="0" smtClean="0">
                <a:latin typeface="微软雅黑" panose="020B0503020204020204" pitchFamily="34" charset="-122"/>
                <a:ea typeface="微软雅黑" panose="020B0503020204020204" pitchFamily="34" charset="-122"/>
              </a:rPr>
              <a:t>应用</a:t>
            </a:r>
            <a:endParaRPr lang="en-US" altLang="zh-CN" sz="2000" dirty="0" smtClean="0">
              <a:latin typeface="微软雅黑" panose="020B0503020204020204" pitchFamily="34" charset="-122"/>
              <a:ea typeface="微软雅黑" panose="020B0503020204020204" pitchFamily="34" charset="-122"/>
            </a:endParaRPr>
          </a:p>
        </p:txBody>
      </p:sp>
      <p:sp>
        <p:nvSpPr>
          <p:cNvPr id="38" name="文本框 37"/>
          <p:cNvSpPr txBox="1"/>
          <p:nvPr/>
        </p:nvSpPr>
        <p:spPr>
          <a:xfrm>
            <a:off x="8237074" y="2427362"/>
            <a:ext cx="3351830" cy="1938992"/>
          </a:xfrm>
          <a:prstGeom prst="rect">
            <a:avLst/>
          </a:prstGeom>
          <a:noFill/>
        </p:spPr>
        <p:txBody>
          <a:bodyPr wrap="square" rtlCol="0">
            <a:spAutoFit/>
          </a:bodyPr>
          <a:lstStyle>
            <a:defPPr>
              <a:defRPr lang="zh-CN"/>
            </a:defPPr>
            <a:lvl1pPr marL="342900" indent="-342900">
              <a:buFont typeface="Wingdings" panose="05000000000000000000" pitchFamily="2" charset="2"/>
              <a:buChar char="l"/>
              <a:defRPr sz="2000">
                <a:latin typeface="微软雅黑" panose="020B0503020204020204" pitchFamily="34" charset="-122"/>
                <a:ea typeface="微软雅黑" panose="020B0503020204020204" pitchFamily="34" charset="-122"/>
              </a:defRPr>
            </a:lvl1pPr>
          </a:lstStyle>
          <a:p>
            <a:r>
              <a:rPr lang="zh-CN" altLang="en-US" dirty="0"/>
              <a:t>农业是根本，国家高度重视农业现代化、科技化</a:t>
            </a:r>
            <a:endParaRPr lang="en-US" altLang="zh-CN" dirty="0"/>
          </a:p>
          <a:p>
            <a:r>
              <a:rPr lang="zh-CN" altLang="en-US" dirty="0"/>
              <a:t>土地流转政策出台后，土地集约化规模化趋势加速</a:t>
            </a:r>
            <a:endParaRPr lang="en-US" altLang="zh-CN" dirty="0"/>
          </a:p>
          <a:p>
            <a:r>
              <a:rPr lang="zh-CN" altLang="en-US" dirty="0" smtClean="0"/>
              <a:t>政府</a:t>
            </a:r>
            <a:r>
              <a:rPr lang="zh-CN" altLang="en-US" dirty="0"/>
              <a:t>鼓励</a:t>
            </a:r>
            <a:r>
              <a:rPr lang="zh-CN" altLang="en-US" dirty="0" smtClean="0"/>
              <a:t>“</a:t>
            </a:r>
            <a:r>
              <a:rPr lang="zh-CN" altLang="en-US" dirty="0"/>
              <a:t>互联网</a:t>
            </a:r>
            <a:r>
              <a:rPr lang="en-US" altLang="zh-CN" dirty="0"/>
              <a:t>+</a:t>
            </a:r>
            <a:r>
              <a:rPr lang="zh-CN" altLang="en-US" dirty="0"/>
              <a:t>”，加速传统产业升级</a:t>
            </a:r>
            <a:endParaRPr lang="en-US" altLang="zh-CN" dirty="0"/>
          </a:p>
        </p:txBody>
      </p:sp>
      <p:sp>
        <p:nvSpPr>
          <p:cNvPr id="12" name="文本框 11"/>
          <p:cNvSpPr txBox="1"/>
          <p:nvPr/>
        </p:nvSpPr>
        <p:spPr>
          <a:xfrm>
            <a:off x="176952" y="117919"/>
            <a:ext cx="4760808" cy="55399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1217612" rtl="0" fontAlgn="auto" latinLnBrk="1" hangingPunct="0">
              <a:lnSpc>
                <a:spcPct val="100000"/>
              </a:lnSpc>
              <a:spcBef>
                <a:spcPts val="0"/>
              </a:spcBef>
              <a:spcAft>
                <a:spcPts val="0"/>
              </a:spcAft>
              <a:buClrTx/>
              <a:buSzTx/>
              <a:buFontTx/>
              <a:buNone/>
              <a:tabLst/>
            </a:pPr>
            <a:r>
              <a:rPr lang="zh-CN" altLang="en-US" sz="3000" dirty="0" smtClean="0">
                <a:latin typeface="微软雅黑" panose="020B0503020204020204" pitchFamily="34" charset="-122"/>
                <a:ea typeface="微软雅黑" panose="020B0503020204020204" pitchFamily="34" charset="-122"/>
                <a:sym typeface="幼圆"/>
              </a:rPr>
              <a:t>农资流通模式探索</a:t>
            </a:r>
            <a:endParaRPr kumimoji="0" lang="zh-CN" altLang="en-US" sz="3000" b="0" i="0" u="none" strike="noStrike" cap="none" spc="0" normalizeH="0" baseline="0" dirty="0">
              <a:ln>
                <a:noFill/>
              </a:ln>
              <a:effectLst/>
              <a:uFillTx/>
              <a:latin typeface="微软雅黑" panose="020B0503020204020204" pitchFamily="34" charset="-122"/>
              <a:ea typeface="微软雅黑" panose="020B0503020204020204" pitchFamily="34" charset="-122"/>
              <a:sym typeface="幼圆"/>
            </a:endParaRPr>
          </a:p>
        </p:txBody>
      </p:sp>
    </p:spTree>
    <p:extLst>
      <p:ext uri="{BB962C8B-B14F-4D97-AF65-F5344CB8AC3E}">
        <p14:creationId xmlns:p14="http://schemas.microsoft.com/office/powerpoint/2010/main" val="320011047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579551" y="3528812"/>
            <a:ext cx="2034863" cy="400110"/>
          </a:xfrm>
          <a:prstGeom prst="rect">
            <a:avLst/>
          </a:prstGeom>
          <a:noFill/>
        </p:spPr>
        <p:txBody>
          <a:bodyPr wrap="square" rtlCol="0">
            <a:spAutoFit/>
          </a:bodyPr>
          <a:lstStyle/>
          <a:p>
            <a:pPr algn="ctr"/>
            <a:r>
              <a:rPr lang="zh-CN" altLang="en-US" sz="2000" b="1" dirty="0" smtClean="0">
                <a:latin typeface="微软雅黑" panose="020B0503020204020204" pitchFamily="34" charset="-122"/>
                <a:ea typeface="微软雅黑" panose="020B0503020204020204" pitchFamily="34" charset="-122"/>
              </a:rPr>
              <a:t>传统式农资行业</a:t>
            </a:r>
            <a:endParaRPr lang="zh-CN" altLang="en-US" sz="2000" b="1" dirty="0">
              <a:latin typeface="微软雅黑" panose="020B0503020204020204" pitchFamily="34" charset="-122"/>
              <a:ea typeface="微软雅黑" panose="020B0503020204020204" pitchFamily="34" charset="-122"/>
            </a:endParaRPr>
          </a:p>
        </p:txBody>
      </p:sp>
      <p:sp>
        <p:nvSpPr>
          <p:cNvPr id="3" name="文本框 2"/>
          <p:cNvSpPr txBox="1"/>
          <p:nvPr/>
        </p:nvSpPr>
        <p:spPr>
          <a:xfrm>
            <a:off x="579550" y="4943341"/>
            <a:ext cx="2034864" cy="400110"/>
          </a:xfrm>
          <a:prstGeom prst="rect">
            <a:avLst/>
          </a:prstGeom>
          <a:noFill/>
        </p:spPr>
        <p:txBody>
          <a:bodyPr wrap="square" rtlCol="0">
            <a:spAutoFit/>
          </a:bodyPr>
          <a:lstStyle/>
          <a:p>
            <a:pPr algn="ctr"/>
            <a:r>
              <a:rPr lang="zh-CN" altLang="en-US" sz="2000" b="1" dirty="0">
                <a:latin typeface="微软雅黑" panose="020B0503020204020204" pitchFamily="34" charset="-122"/>
                <a:ea typeface="微软雅黑" panose="020B0503020204020204" pitchFamily="34" charset="-122"/>
              </a:rPr>
              <a:t>互联网</a:t>
            </a:r>
            <a:r>
              <a:rPr lang="zh-CN" altLang="en-US" sz="2000" b="1" dirty="0" smtClean="0">
                <a:latin typeface="微软雅黑" panose="020B0503020204020204" pitchFamily="34" charset="-122"/>
                <a:ea typeface="微软雅黑" panose="020B0503020204020204" pitchFamily="34" charset="-122"/>
              </a:rPr>
              <a:t>农资行业</a:t>
            </a:r>
            <a:endParaRPr lang="zh-CN" altLang="en-US" sz="2000" b="1" dirty="0">
              <a:latin typeface="微软雅黑" panose="020B0503020204020204" pitchFamily="34" charset="-122"/>
              <a:ea typeface="微软雅黑" panose="020B0503020204020204" pitchFamily="34" charset="-122"/>
            </a:endParaRPr>
          </a:p>
        </p:txBody>
      </p:sp>
      <p:sp>
        <p:nvSpPr>
          <p:cNvPr id="4" name="矩形 3"/>
          <p:cNvSpPr/>
          <p:nvPr/>
        </p:nvSpPr>
        <p:spPr>
          <a:xfrm>
            <a:off x="2893385" y="3284764"/>
            <a:ext cx="2550017" cy="1080000"/>
          </a:xfrm>
          <a:prstGeom prst="rect">
            <a:avLst/>
          </a:prstGeom>
          <a:solidFill>
            <a:srgbClr val="FA6B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chemeClr val="tx1"/>
                </a:solidFill>
                <a:latin typeface="微软雅黑" panose="020B0503020204020204" pitchFamily="34" charset="-122"/>
                <a:ea typeface="微软雅黑" panose="020B0503020204020204" pitchFamily="34" charset="-122"/>
              </a:rPr>
              <a:t>产品</a:t>
            </a:r>
          </a:p>
        </p:txBody>
      </p:sp>
      <p:sp>
        <p:nvSpPr>
          <p:cNvPr id="5" name="矩形 4"/>
          <p:cNvSpPr/>
          <p:nvPr/>
        </p:nvSpPr>
        <p:spPr>
          <a:xfrm>
            <a:off x="5990755" y="3272320"/>
            <a:ext cx="2550017" cy="1080000"/>
          </a:xfrm>
          <a:prstGeom prst="rect">
            <a:avLst/>
          </a:prstGeom>
          <a:solidFill>
            <a:srgbClr val="FA6B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chemeClr val="tx1"/>
                </a:solidFill>
                <a:latin typeface="微软雅黑" panose="020B0503020204020204" pitchFamily="34" charset="-122"/>
                <a:ea typeface="微软雅黑" panose="020B0503020204020204" pitchFamily="34" charset="-122"/>
              </a:rPr>
              <a:t>营销</a:t>
            </a:r>
          </a:p>
        </p:txBody>
      </p:sp>
      <p:sp>
        <p:nvSpPr>
          <p:cNvPr id="6" name="矩形 5"/>
          <p:cNvSpPr/>
          <p:nvPr/>
        </p:nvSpPr>
        <p:spPr>
          <a:xfrm>
            <a:off x="9088126" y="3272320"/>
            <a:ext cx="2550017" cy="1080000"/>
          </a:xfrm>
          <a:prstGeom prst="rect">
            <a:avLst/>
          </a:prstGeom>
          <a:solidFill>
            <a:srgbClr val="FA6B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chemeClr val="tx1"/>
                </a:solidFill>
                <a:latin typeface="微软雅黑" panose="020B0503020204020204" pitchFamily="34" charset="-122"/>
                <a:ea typeface="微软雅黑" panose="020B0503020204020204" pitchFamily="34" charset="-122"/>
              </a:rPr>
              <a:t>客户</a:t>
            </a:r>
          </a:p>
        </p:txBody>
      </p:sp>
      <p:sp>
        <p:nvSpPr>
          <p:cNvPr id="7" name="矩形 6"/>
          <p:cNvSpPr/>
          <p:nvPr/>
        </p:nvSpPr>
        <p:spPr>
          <a:xfrm>
            <a:off x="2893385" y="4648646"/>
            <a:ext cx="2550017" cy="1080000"/>
          </a:xfrm>
          <a:prstGeom prst="rect">
            <a:avLst/>
          </a:prstGeom>
          <a:solidFill>
            <a:srgbClr val="FA6B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chemeClr val="tx1"/>
                </a:solidFill>
                <a:latin typeface="微软雅黑" panose="020B0503020204020204" pitchFamily="34" charset="-122"/>
                <a:ea typeface="微软雅黑" panose="020B0503020204020204" pitchFamily="34" charset="-122"/>
              </a:rPr>
              <a:t>客户</a:t>
            </a:r>
          </a:p>
        </p:txBody>
      </p:sp>
      <p:sp>
        <p:nvSpPr>
          <p:cNvPr id="8" name="矩形 7"/>
          <p:cNvSpPr/>
          <p:nvPr/>
        </p:nvSpPr>
        <p:spPr>
          <a:xfrm>
            <a:off x="5990755" y="4636202"/>
            <a:ext cx="2550017" cy="1080000"/>
          </a:xfrm>
          <a:prstGeom prst="rect">
            <a:avLst/>
          </a:prstGeom>
          <a:solidFill>
            <a:srgbClr val="FA6B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chemeClr val="tx1"/>
                </a:solidFill>
                <a:latin typeface="微软雅黑" panose="020B0503020204020204" pitchFamily="34" charset="-122"/>
                <a:ea typeface="微软雅黑" panose="020B0503020204020204" pitchFamily="34" charset="-122"/>
              </a:rPr>
              <a:t>营销</a:t>
            </a:r>
          </a:p>
        </p:txBody>
      </p:sp>
      <p:sp>
        <p:nvSpPr>
          <p:cNvPr id="9" name="矩形 8"/>
          <p:cNvSpPr/>
          <p:nvPr/>
        </p:nvSpPr>
        <p:spPr>
          <a:xfrm>
            <a:off x="9088126" y="4636202"/>
            <a:ext cx="2550017" cy="1080000"/>
          </a:xfrm>
          <a:prstGeom prst="rect">
            <a:avLst/>
          </a:prstGeom>
          <a:solidFill>
            <a:srgbClr val="FA6B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chemeClr val="tx1"/>
                </a:solidFill>
                <a:latin typeface="微软雅黑" panose="020B0503020204020204" pitchFamily="34" charset="-122"/>
                <a:ea typeface="微软雅黑" panose="020B0503020204020204" pitchFamily="34" charset="-122"/>
              </a:rPr>
              <a:t>产品</a:t>
            </a:r>
          </a:p>
        </p:txBody>
      </p:sp>
      <p:grpSp>
        <p:nvGrpSpPr>
          <p:cNvPr id="14" name="组合 13"/>
          <p:cNvGrpSpPr/>
          <p:nvPr/>
        </p:nvGrpSpPr>
        <p:grpSpPr>
          <a:xfrm>
            <a:off x="5588355" y="3490172"/>
            <a:ext cx="317675" cy="502276"/>
            <a:chOff x="5844864" y="1481071"/>
            <a:chExt cx="317675" cy="502276"/>
          </a:xfrm>
        </p:grpSpPr>
        <p:sp>
          <p:nvSpPr>
            <p:cNvPr id="10" name="右箭头 9"/>
            <p:cNvSpPr/>
            <p:nvPr/>
          </p:nvSpPr>
          <p:spPr>
            <a:xfrm>
              <a:off x="5962918" y="1481071"/>
              <a:ext cx="199621" cy="50227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连接符 11"/>
            <p:cNvCxnSpPr/>
            <p:nvPr/>
          </p:nvCxnSpPr>
          <p:spPr>
            <a:xfrm>
              <a:off x="5911402" y="1609859"/>
              <a:ext cx="0" cy="252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5844864" y="1606209"/>
              <a:ext cx="0" cy="25200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15" name="组合 14"/>
          <p:cNvGrpSpPr/>
          <p:nvPr/>
        </p:nvGrpSpPr>
        <p:grpSpPr>
          <a:xfrm>
            <a:off x="5588355" y="4854054"/>
            <a:ext cx="317675" cy="502276"/>
            <a:chOff x="5844864" y="1481071"/>
            <a:chExt cx="317675" cy="502276"/>
          </a:xfrm>
        </p:grpSpPr>
        <p:sp>
          <p:nvSpPr>
            <p:cNvPr id="16" name="右箭头 15"/>
            <p:cNvSpPr/>
            <p:nvPr/>
          </p:nvSpPr>
          <p:spPr>
            <a:xfrm>
              <a:off x="5962918" y="1481071"/>
              <a:ext cx="199621" cy="50227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7" name="直接连接符 16"/>
            <p:cNvCxnSpPr/>
            <p:nvPr/>
          </p:nvCxnSpPr>
          <p:spPr>
            <a:xfrm>
              <a:off x="5911402" y="1609859"/>
              <a:ext cx="0" cy="252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5844864" y="1606209"/>
              <a:ext cx="0" cy="25200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19" name="组合 18"/>
          <p:cNvGrpSpPr/>
          <p:nvPr/>
        </p:nvGrpSpPr>
        <p:grpSpPr>
          <a:xfrm>
            <a:off x="8685725" y="3477728"/>
            <a:ext cx="317675" cy="502276"/>
            <a:chOff x="5844864" y="1481071"/>
            <a:chExt cx="317675" cy="502276"/>
          </a:xfrm>
        </p:grpSpPr>
        <p:sp>
          <p:nvSpPr>
            <p:cNvPr id="20" name="右箭头 19"/>
            <p:cNvSpPr/>
            <p:nvPr/>
          </p:nvSpPr>
          <p:spPr>
            <a:xfrm>
              <a:off x="5962918" y="1481071"/>
              <a:ext cx="199621" cy="50227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1" name="直接连接符 20"/>
            <p:cNvCxnSpPr/>
            <p:nvPr/>
          </p:nvCxnSpPr>
          <p:spPr>
            <a:xfrm>
              <a:off x="5911402" y="1609859"/>
              <a:ext cx="0" cy="252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5844864" y="1606209"/>
              <a:ext cx="0" cy="252000"/>
            </a:xfrm>
            <a:prstGeom prst="line">
              <a:avLst/>
            </a:prstGeom>
            <a:ln w="28575"/>
          </p:spPr>
          <p:style>
            <a:lnRef idx="1">
              <a:schemeClr val="accent1"/>
            </a:lnRef>
            <a:fillRef idx="0">
              <a:schemeClr val="accent1"/>
            </a:fillRef>
            <a:effectRef idx="0">
              <a:schemeClr val="accent1"/>
            </a:effectRef>
            <a:fontRef idx="minor">
              <a:schemeClr val="tx1"/>
            </a:fontRef>
          </p:style>
        </p:cxnSp>
      </p:grpSp>
      <p:grpSp>
        <p:nvGrpSpPr>
          <p:cNvPr id="23" name="组合 22"/>
          <p:cNvGrpSpPr/>
          <p:nvPr/>
        </p:nvGrpSpPr>
        <p:grpSpPr>
          <a:xfrm>
            <a:off x="8691093" y="4828527"/>
            <a:ext cx="317675" cy="502276"/>
            <a:chOff x="5844864" y="1481071"/>
            <a:chExt cx="317675" cy="502276"/>
          </a:xfrm>
        </p:grpSpPr>
        <p:sp>
          <p:nvSpPr>
            <p:cNvPr id="24" name="右箭头 23"/>
            <p:cNvSpPr/>
            <p:nvPr/>
          </p:nvSpPr>
          <p:spPr>
            <a:xfrm>
              <a:off x="5962918" y="1481071"/>
              <a:ext cx="199621" cy="502276"/>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5" name="直接连接符 24"/>
            <p:cNvCxnSpPr/>
            <p:nvPr/>
          </p:nvCxnSpPr>
          <p:spPr>
            <a:xfrm>
              <a:off x="5911402" y="1609859"/>
              <a:ext cx="0" cy="2520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5844864" y="1606209"/>
              <a:ext cx="0" cy="252000"/>
            </a:xfrm>
            <a:prstGeom prst="line">
              <a:avLst/>
            </a:prstGeom>
            <a:ln w="28575"/>
          </p:spPr>
          <p:style>
            <a:lnRef idx="1">
              <a:schemeClr val="accent1"/>
            </a:lnRef>
            <a:fillRef idx="0">
              <a:schemeClr val="accent1"/>
            </a:fillRef>
            <a:effectRef idx="0">
              <a:schemeClr val="accent1"/>
            </a:effectRef>
            <a:fontRef idx="minor">
              <a:schemeClr val="tx1"/>
            </a:fontRef>
          </p:style>
        </p:cxnSp>
      </p:grpSp>
      <p:sp>
        <p:nvSpPr>
          <p:cNvPr id="27" name="文本框 26"/>
          <p:cNvSpPr txBox="1"/>
          <p:nvPr/>
        </p:nvSpPr>
        <p:spPr>
          <a:xfrm>
            <a:off x="1236374" y="1524707"/>
            <a:ext cx="3299140" cy="1015663"/>
          </a:xfrm>
          <a:prstGeom prst="rect">
            <a:avLst/>
          </a:prstGeom>
          <a:noFill/>
        </p:spPr>
        <p:txBody>
          <a:bodyPr wrap="square" rtlCol="0">
            <a:spAutoFit/>
          </a:bodyPr>
          <a:lstStyle/>
          <a:p>
            <a:pPr algn="ctr"/>
            <a:r>
              <a:rPr lang="zh-CN" altLang="en-US" sz="6000" b="1" dirty="0" smtClean="0">
                <a:latin typeface="微软雅黑" panose="020B0503020204020204" pitchFamily="34" charset="-122"/>
                <a:ea typeface="微软雅黑" panose="020B0503020204020204" pitchFamily="34" charset="-122"/>
              </a:rPr>
              <a:t>产品思维</a:t>
            </a:r>
            <a:endParaRPr lang="zh-CN" altLang="en-US" sz="6000" b="1" dirty="0">
              <a:latin typeface="微软雅黑" panose="020B0503020204020204" pitchFamily="34" charset="-122"/>
              <a:ea typeface="微软雅黑" panose="020B0503020204020204" pitchFamily="34" charset="-122"/>
            </a:endParaRPr>
          </a:p>
        </p:txBody>
      </p:sp>
      <p:sp>
        <p:nvSpPr>
          <p:cNvPr id="28" name="文本框 27"/>
          <p:cNvSpPr txBox="1"/>
          <p:nvPr/>
        </p:nvSpPr>
        <p:spPr>
          <a:xfrm>
            <a:off x="6273085" y="1524708"/>
            <a:ext cx="5742907" cy="1015663"/>
          </a:xfrm>
          <a:prstGeom prst="rect">
            <a:avLst/>
          </a:prstGeom>
          <a:noFill/>
        </p:spPr>
        <p:txBody>
          <a:bodyPr wrap="square" rtlCol="0">
            <a:spAutoFit/>
          </a:bodyPr>
          <a:lstStyle/>
          <a:p>
            <a:pPr algn="ctr"/>
            <a:r>
              <a:rPr lang="zh-CN" altLang="en-US" sz="6000" b="1" dirty="0" smtClean="0">
                <a:solidFill>
                  <a:srgbClr val="FF0000"/>
                </a:solidFill>
                <a:latin typeface="微软雅黑" panose="020B0503020204020204" pitchFamily="34" charset="-122"/>
                <a:ea typeface="微软雅黑" panose="020B0503020204020204" pitchFamily="34" charset="-122"/>
              </a:rPr>
              <a:t>服务</a:t>
            </a:r>
            <a:r>
              <a:rPr lang="zh-CN" altLang="en-US" sz="6000" b="1" dirty="0" smtClean="0">
                <a:latin typeface="微软雅黑" panose="020B0503020204020204" pitchFamily="34" charset="-122"/>
                <a:ea typeface="微软雅黑" panose="020B0503020204020204" pitchFamily="34" charset="-122"/>
              </a:rPr>
              <a:t>生态思维</a:t>
            </a:r>
            <a:endParaRPr lang="zh-CN" altLang="en-US" sz="6000" b="1" dirty="0">
              <a:latin typeface="微软雅黑" panose="020B0503020204020204" pitchFamily="34" charset="-122"/>
              <a:ea typeface="微软雅黑" panose="020B0503020204020204" pitchFamily="34" charset="-122"/>
            </a:endParaRPr>
          </a:p>
        </p:txBody>
      </p:sp>
      <p:cxnSp>
        <p:nvCxnSpPr>
          <p:cNvPr id="30" name="直接箭头连接符 29"/>
          <p:cNvCxnSpPr/>
          <p:nvPr/>
        </p:nvCxnSpPr>
        <p:spPr>
          <a:xfrm>
            <a:off x="4741578" y="2032539"/>
            <a:ext cx="1737571"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1" name="文本框 30"/>
          <p:cNvSpPr txBox="1"/>
          <p:nvPr/>
        </p:nvSpPr>
        <p:spPr>
          <a:xfrm>
            <a:off x="4592931" y="1578569"/>
            <a:ext cx="2034863" cy="400110"/>
          </a:xfrm>
          <a:prstGeom prst="rect">
            <a:avLst/>
          </a:prstGeom>
          <a:noFill/>
        </p:spPr>
        <p:txBody>
          <a:bodyPr wrap="square" rtlCol="0">
            <a:spAutoFit/>
          </a:bodyPr>
          <a:lstStyle/>
          <a:p>
            <a:pPr algn="ctr"/>
            <a:r>
              <a:rPr lang="zh-CN" altLang="en-US" sz="2000" b="1" dirty="0" smtClean="0">
                <a:latin typeface="微软雅黑" panose="020B0503020204020204" pitchFamily="34" charset="-122"/>
                <a:ea typeface="微软雅黑" panose="020B0503020204020204" pitchFamily="34" charset="-122"/>
              </a:rPr>
              <a:t>转变</a:t>
            </a:r>
            <a:endParaRPr lang="zh-CN" altLang="en-US" sz="2000" b="1" dirty="0">
              <a:latin typeface="微软雅黑" panose="020B0503020204020204" pitchFamily="34" charset="-122"/>
              <a:ea typeface="微软雅黑" panose="020B0503020204020204" pitchFamily="34" charset="-122"/>
            </a:endParaRPr>
          </a:p>
        </p:txBody>
      </p:sp>
      <p:sp>
        <p:nvSpPr>
          <p:cNvPr id="33" name="文本框 32"/>
          <p:cNvSpPr txBox="1"/>
          <p:nvPr/>
        </p:nvSpPr>
        <p:spPr>
          <a:xfrm>
            <a:off x="176952" y="117919"/>
            <a:ext cx="4760808" cy="55399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1217612" rtl="0" fontAlgn="auto" latinLnBrk="1" hangingPunct="0">
              <a:lnSpc>
                <a:spcPct val="100000"/>
              </a:lnSpc>
              <a:spcBef>
                <a:spcPts val="0"/>
              </a:spcBef>
              <a:spcAft>
                <a:spcPts val="0"/>
              </a:spcAft>
              <a:buClrTx/>
              <a:buSzTx/>
              <a:buFontTx/>
              <a:buNone/>
              <a:tabLst/>
            </a:pPr>
            <a:r>
              <a:rPr lang="zh-CN" altLang="en-US" sz="3000" dirty="0" smtClean="0">
                <a:latin typeface="微软雅黑" panose="020B0503020204020204" pitchFamily="34" charset="-122"/>
                <a:ea typeface="微软雅黑" panose="020B0503020204020204" pitchFamily="34" charset="-122"/>
                <a:sym typeface="幼圆"/>
              </a:rPr>
              <a:t>农资流通模式探索</a:t>
            </a:r>
            <a:endParaRPr kumimoji="0" lang="zh-CN" altLang="en-US" sz="3000" b="0" i="0" u="none" strike="noStrike" cap="none" spc="0" normalizeH="0" baseline="0" dirty="0">
              <a:ln>
                <a:noFill/>
              </a:ln>
              <a:effectLst/>
              <a:uFillTx/>
              <a:latin typeface="微软雅黑" panose="020B0503020204020204" pitchFamily="34" charset="-122"/>
              <a:ea typeface="微软雅黑" panose="020B0503020204020204" pitchFamily="34" charset="-122"/>
              <a:sym typeface="幼圆"/>
            </a:endParaRPr>
          </a:p>
        </p:txBody>
      </p:sp>
    </p:spTree>
    <p:extLst>
      <p:ext uri="{BB962C8B-B14F-4D97-AF65-F5344CB8AC3E}">
        <p14:creationId xmlns:p14="http://schemas.microsoft.com/office/powerpoint/2010/main" val="6014546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76952" y="117919"/>
            <a:ext cx="4760808" cy="55399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1217612" rtl="0" fontAlgn="auto" latinLnBrk="1" hangingPunct="0">
              <a:lnSpc>
                <a:spcPct val="100000"/>
              </a:lnSpc>
              <a:spcBef>
                <a:spcPts val="0"/>
              </a:spcBef>
              <a:spcAft>
                <a:spcPts val="0"/>
              </a:spcAft>
              <a:buClrTx/>
              <a:buSzTx/>
              <a:buFontTx/>
              <a:buNone/>
              <a:tabLst/>
            </a:pPr>
            <a:r>
              <a:rPr lang="zh-CN" altLang="en-US" sz="3000" dirty="0" smtClean="0">
                <a:latin typeface="微软雅黑" panose="020B0503020204020204" pitchFamily="34" charset="-122"/>
                <a:ea typeface="微软雅黑" panose="020B0503020204020204" pitchFamily="34" charset="-122"/>
                <a:sym typeface="幼圆"/>
              </a:rPr>
              <a:t>农资流通模式探索</a:t>
            </a:r>
            <a:endParaRPr kumimoji="0" lang="zh-CN" altLang="en-US" sz="3000" b="0" i="0" u="none" strike="noStrike" cap="none" spc="0" normalizeH="0" baseline="0" dirty="0">
              <a:ln>
                <a:noFill/>
              </a:ln>
              <a:effectLst/>
              <a:uFillTx/>
              <a:latin typeface="微软雅黑" panose="020B0503020204020204" pitchFamily="34" charset="-122"/>
              <a:ea typeface="微软雅黑" panose="020B0503020204020204" pitchFamily="34" charset="-122"/>
              <a:sym typeface="幼圆"/>
            </a:endParaRPr>
          </a:p>
        </p:txBody>
      </p:sp>
      <p:grpSp>
        <p:nvGrpSpPr>
          <p:cNvPr id="3" name="组合 2"/>
          <p:cNvGrpSpPr/>
          <p:nvPr/>
        </p:nvGrpSpPr>
        <p:grpSpPr>
          <a:xfrm>
            <a:off x="857456" y="1632119"/>
            <a:ext cx="5095188" cy="2393877"/>
            <a:chOff x="6117389" y="2145306"/>
            <a:chExt cx="5948934" cy="2828005"/>
          </a:xfrm>
        </p:grpSpPr>
        <p:sp>
          <p:nvSpPr>
            <p:cNvPr id="6" name="矩形 5"/>
            <p:cNvSpPr/>
            <p:nvPr/>
          </p:nvSpPr>
          <p:spPr>
            <a:xfrm>
              <a:off x="8776635" y="2149862"/>
              <a:ext cx="3289685" cy="1430716"/>
            </a:xfrm>
            <a:prstGeom prst="rect">
              <a:avLst/>
            </a:prstGeom>
            <a:solidFill>
              <a:schemeClr val="accent1">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400" b="1" dirty="0" smtClean="0">
                  <a:solidFill>
                    <a:schemeClr val="bg1">
                      <a:lumMod val="65000"/>
                      <a:lumOff val="35000"/>
                    </a:schemeClr>
                  </a:solidFill>
                  <a:latin typeface="微软雅黑" panose="020B0503020204020204" pitchFamily="34" charset="-122"/>
                  <a:ea typeface="微软雅黑" panose="020B0503020204020204" pitchFamily="34" charset="-122"/>
                </a:rPr>
                <a:t>配方数据查询</a:t>
              </a:r>
              <a:endParaRPr lang="zh-CN" altLang="en-US" sz="2400" b="1" dirty="0">
                <a:solidFill>
                  <a:schemeClr val="bg1">
                    <a:lumMod val="65000"/>
                    <a:lumOff val="35000"/>
                  </a:schemeClr>
                </a:solidFill>
                <a:latin typeface="微软雅黑" panose="020B0503020204020204" pitchFamily="34" charset="-122"/>
                <a:ea typeface="微软雅黑" panose="020B0503020204020204" pitchFamily="34" charset="-122"/>
              </a:endParaRPr>
            </a:p>
          </p:txBody>
        </p:sp>
        <p:sp>
          <p:nvSpPr>
            <p:cNvPr id="7" name="矩形 6"/>
            <p:cNvSpPr/>
            <p:nvPr/>
          </p:nvSpPr>
          <p:spPr>
            <a:xfrm>
              <a:off x="6117392" y="3538039"/>
              <a:ext cx="3289685" cy="1430716"/>
            </a:xfrm>
            <a:prstGeom prst="rect">
              <a:avLst/>
            </a:prstGeom>
            <a:solidFill>
              <a:schemeClr val="accent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400" b="1" dirty="0" smtClean="0">
                  <a:solidFill>
                    <a:schemeClr val="bg1">
                      <a:lumMod val="65000"/>
                      <a:lumOff val="35000"/>
                    </a:schemeClr>
                  </a:solidFill>
                  <a:latin typeface="微软雅黑" panose="020B0503020204020204" pitchFamily="34" charset="-122"/>
                  <a:ea typeface="微软雅黑" panose="020B0503020204020204" pitchFamily="34" charset="-122"/>
                </a:rPr>
                <a:t>配方产品定制</a:t>
              </a:r>
              <a:endParaRPr lang="zh-CN" altLang="en-US" sz="2400" b="1" dirty="0">
                <a:solidFill>
                  <a:schemeClr val="bg1">
                    <a:lumMod val="65000"/>
                    <a:lumOff val="35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9407079" y="3543749"/>
              <a:ext cx="2028802" cy="879029"/>
            </a:xfrm>
            <a:prstGeom prst="rect">
              <a:avLst/>
            </a:prstGeom>
            <a:solidFill>
              <a:schemeClr val="tx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400" b="1" dirty="0" smtClean="0">
                  <a:solidFill>
                    <a:schemeClr val="bg1">
                      <a:lumMod val="65000"/>
                      <a:lumOff val="35000"/>
                    </a:schemeClr>
                  </a:solidFill>
                  <a:latin typeface="微软雅黑" panose="020B0503020204020204" pitchFamily="34" charset="-122"/>
                  <a:ea typeface="微软雅黑" panose="020B0503020204020204" pitchFamily="34" charset="-122"/>
                </a:rPr>
                <a:t>专家建议咨询</a:t>
              </a:r>
              <a:endParaRPr lang="zh-CN" altLang="en-US" sz="2400" b="1" dirty="0">
                <a:solidFill>
                  <a:schemeClr val="bg1">
                    <a:lumMod val="65000"/>
                    <a:lumOff val="35000"/>
                  </a:schemeClr>
                </a:solidFill>
                <a:latin typeface="微软雅黑" panose="020B0503020204020204" pitchFamily="34" charset="-122"/>
                <a:ea typeface="微软雅黑" panose="020B0503020204020204" pitchFamily="34" charset="-122"/>
              </a:endParaRPr>
            </a:p>
          </p:txBody>
        </p:sp>
        <p:sp>
          <p:nvSpPr>
            <p:cNvPr id="9" name="矩形 8"/>
            <p:cNvSpPr/>
            <p:nvPr/>
          </p:nvSpPr>
          <p:spPr>
            <a:xfrm>
              <a:off x="6747835" y="2691549"/>
              <a:ext cx="2028802" cy="879029"/>
            </a:xfrm>
            <a:prstGeom prst="rect">
              <a:avLst/>
            </a:prstGeom>
            <a:solidFill>
              <a:schemeClr val="accent6">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2400" b="1" dirty="0" smtClean="0">
                  <a:solidFill>
                    <a:schemeClr val="bg1">
                      <a:lumMod val="65000"/>
                      <a:lumOff val="35000"/>
                    </a:schemeClr>
                  </a:solidFill>
                  <a:latin typeface="微软雅黑" panose="020B0503020204020204" pitchFamily="34" charset="-122"/>
                  <a:ea typeface="微软雅黑" panose="020B0503020204020204" pitchFamily="34" charset="-122"/>
                </a:rPr>
                <a:t>种植交流学习</a:t>
              </a:r>
              <a:endParaRPr lang="zh-CN" altLang="en-US" sz="2400" b="1" dirty="0">
                <a:solidFill>
                  <a:schemeClr val="bg1">
                    <a:lumMod val="65000"/>
                    <a:lumOff val="35000"/>
                  </a:schemeClr>
                </a:solidFill>
                <a:latin typeface="微软雅黑" panose="020B0503020204020204" pitchFamily="34" charset="-122"/>
                <a:ea typeface="微软雅黑" panose="020B0503020204020204" pitchFamily="34" charset="-122"/>
              </a:endParaRPr>
            </a:p>
          </p:txBody>
        </p:sp>
        <p:sp>
          <p:nvSpPr>
            <p:cNvPr id="10" name="矩形 9"/>
            <p:cNvSpPr/>
            <p:nvPr/>
          </p:nvSpPr>
          <p:spPr>
            <a:xfrm>
              <a:off x="6117389" y="2145306"/>
              <a:ext cx="2659243" cy="550800"/>
            </a:xfrm>
            <a:prstGeom prst="rect">
              <a:avLst/>
            </a:prstGeom>
            <a:solidFill>
              <a:schemeClr val="accent4">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1400" dirty="0" smtClean="0">
                  <a:solidFill>
                    <a:schemeClr val="bg1">
                      <a:lumMod val="65000"/>
                      <a:lumOff val="35000"/>
                    </a:schemeClr>
                  </a:solidFill>
                  <a:latin typeface="微软雅黑" panose="020B0503020204020204" pitchFamily="34" charset="-122"/>
                  <a:ea typeface="微软雅黑" panose="020B0503020204020204" pitchFamily="34" charset="-122"/>
                </a:rPr>
                <a:t>科技带头人培训</a:t>
              </a:r>
              <a:endParaRPr lang="zh-CN" altLang="en-US" sz="1400" dirty="0">
                <a:solidFill>
                  <a:schemeClr val="bg1">
                    <a:lumMod val="65000"/>
                    <a:lumOff val="35000"/>
                  </a:schemeClr>
                </a:solidFill>
                <a:latin typeface="微软雅黑" panose="020B0503020204020204" pitchFamily="34" charset="-122"/>
                <a:ea typeface="微软雅黑" panose="020B0503020204020204" pitchFamily="34" charset="-122"/>
              </a:endParaRPr>
            </a:p>
          </p:txBody>
        </p:sp>
        <p:sp>
          <p:nvSpPr>
            <p:cNvPr id="11" name="矩形 10"/>
            <p:cNvSpPr/>
            <p:nvPr/>
          </p:nvSpPr>
          <p:spPr>
            <a:xfrm flipH="1">
              <a:off x="6117392" y="2676013"/>
              <a:ext cx="630443" cy="879029"/>
            </a:xfrm>
            <a:prstGeom prst="rect">
              <a:avLst/>
            </a:prstGeom>
            <a:solidFill>
              <a:schemeClr val="tx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1400" dirty="0">
                  <a:solidFill>
                    <a:schemeClr val="bg1">
                      <a:lumMod val="65000"/>
                      <a:lumOff val="35000"/>
                    </a:schemeClr>
                  </a:solidFill>
                  <a:latin typeface="微软雅黑" panose="020B0503020204020204" pitchFamily="34" charset="-122"/>
                  <a:ea typeface="微软雅黑" panose="020B0503020204020204" pitchFamily="34" charset="-122"/>
                </a:rPr>
                <a:t>土壤检测</a:t>
              </a:r>
            </a:p>
          </p:txBody>
        </p:sp>
        <p:sp>
          <p:nvSpPr>
            <p:cNvPr id="12" name="矩形 11"/>
            <p:cNvSpPr/>
            <p:nvPr/>
          </p:nvSpPr>
          <p:spPr>
            <a:xfrm>
              <a:off x="9407079" y="4422511"/>
              <a:ext cx="2028802" cy="550800"/>
            </a:xfrm>
            <a:prstGeom prst="rect">
              <a:avLst/>
            </a:prstGeom>
            <a:solidFill>
              <a:schemeClr val="accent4">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1400" dirty="0" smtClean="0">
                  <a:solidFill>
                    <a:schemeClr val="bg1">
                      <a:lumMod val="65000"/>
                      <a:lumOff val="35000"/>
                    </a:schemeClr>
                  </a:solidFill>
                  <a:latin typeface="微软雅黑" panose="020B0503020204020204" pitchFamily="34" charset="-122"/>
                  <a:ea typeface="微软雅黑" panose="020B0503020204020204" pitchFamily="34" charset="-122"/>
                </a:rPr>
                <a:t>需求汇集</a:t>
              </a:r>
              <a:endParaRPr lang="zh-CN" altLang="en-US" sz="1400" dirty="0">
                <a:solidFill>
                  <a:schemeClr val="bg1">
                    <a:lumMod val="65000"/>
                    <a:lumOff val="35000"/>
                  </a:schemeClr>
                </a:solidFill>
                <a:latin typeface="微软雅黑" panose="020B0503020204020204" pitchFamily="34" charset="-122"/>
                <a:ea typeface="微软雅黑" panose="020B0503020204020204" pitchFamily="34" charset="-122"/>
              </a:endParaRPr>
            </a:p>
          </p:txBody>
        </p:sp>
        <p:sp>
          <p:nvSpPr>
            <p:cNvPr id="13" name="矩形 12"/>
            <p:cNvSpPr/>
            <p:nvPr/>
          </p:nvSpPr>
          <p:spPr>
            <a:xfrm flipH="1">
              <a:off x="11435880" y="3543482"/>
              <a:ext cx="630443" cy="1429829"/>
            </a:xfrm>
            <a:prstGeom prst="rect">
              <a:avLst/>
            </a:prstGeom>
            <a:solidFill>
              <a:schemeClr val="accent6">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sz="1400" dirty="0" smtClean="0">
                  <a:solidFill>
                    <a:schemeClr val="bg1">
                      <a:lumMod val="65000"/>
                      <a:lumOff val="35000"/>
                    </a:schemeClr>
                  </a:solidFill>
                  <a:latin typeface="微软雅黑" panose="020B0503020204020204" pitchFamily="34" charset="-122"/>
                  <a:ea typeface="微软雅黑" panose="020B0503020204020204" pitchFamily="34" charset="-122"/>
                </a:rPr>
                <a:t>供应资源整合</a:t>
              </a:r>
              <a:endParaRPr lang="zh-CN" altLang="en-US" sz="1400" dirty="0">
                <a:solidFill>
                  <a:schemeClr val="bg1">
                    <a:lumMod val="65000"/>
                    <a:lumOff val="35000"/>
                  </a:schemeClr>
                </a:solidFill>
                <a:latin typeface="微软雅黑" panose="020B0503020204020204" pitchFamily="34" charset="-122"/>
                <a:ea typeface="微软雅黑" panose="020B0503020204020204" pitchFamily="34" charset="-122"/>
              </a:endParaRPr>
            </a:p>
          </p:txBody>
        </p:sp>
      </p:grpSp>
      <p:sp>
        <p:nvSpPr>
          <p:cNvPr id="4" name="文本框 13"/>
          <p:cNvSpPr txBox="1"/>
          <p:nvPr/>
        </p:nvSpPr>
        <p:spPr>
          <a:xfrm>
            <a:off x="779065" y="994639"/>
            <a:ext cx="5425791" cy="461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400" b="1" dirty="0" smtClean="0">
                <a:latin typeface="微软雅黑" panose="020B0503020204020204" pitchFamily="34" charset="-122"/>
                <a:ea typeface="微软雅黑" panose="020B0503020204020204" pitchFamily="34" charset="-122"/>
              </a:rPr>
              <a:t>乐农道公司定位于科学施肥的推广</a:t>
            </a:r>
            <a:endParaRPr lang="en-US" altLang="zh-CN" sz="2400" b="1" dirty="0" smtClean="0">
              <a:latin typeface="微软雅黑" panose="020B0503020204020204" pitchFamily="34" charset="-122"/>
              <a:ea typeface="微软雅黑" panose="020B0503020204020204" pitchFamily="34" charset="-122"/>
            </a:endParaRPr>
          </a:p>
        </p:txBody>
      </p:sp>
      <p:sp>
        <p:nvSpPr>
          <p:cNvPr id="5" name="矩形 4"/>
          <p:cNvSpPr/>
          <p:nvPr/>
        </p:nvSpPr>
        <p:spPr>
          <a:xfrm>
            <a:off x="779066" y="4421280"/>
            <a:ext cx="6313542" cy="2169825"/>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57200" indent="-457200">
              <a:lnSpc>
                <a:spcPct val="150000"/>
              </a:lnSpc>
              <a:buFont typeface="Wingdings" panose="05000000000000000000" pitchFamily="2" charset="2"/>
              <a:buChar char="n"/>
            </a:pPr>
            <a:r>
              <a:rPr lang="zh-CN" altLang="zh-CN" kern="100" dirty="0" smtClean="0">
                <a:latin typeface="微软雅黑" panose="020B0503020204020204" pitchFamily="34" charset="-122"/>
                <a:ea typeface="微软雅黑" panose="020B0503020204020204" pitchFamily="34" charset="-122"/>
                <a:cs typeface="宋体" panose="02010600030101010101" pitchFamily="2" charset="-122"/>
              </a:rPr>
              <a:t>有效</a:t>
            </a:r>
            <a:r>
              <a:rPr lang="zh-CN" altLang="zh-CN" kern="100" dirty="0">
                <a:latin typeface="微软雅黑" panose="020B0503020204020204" pitchFamily="34" charset="-122"/>
                <a:ea typeface="微软雅黑" panose="020B0503020204020204" pitchFamily="34" charset="-122"/>
                <a:cs typeface="宋体" panose="02010600030101010101" pitchFamily="2" charset="-122"/>
              </a:rPr>
              <a:t>链接</a:t>
            </a:r>
            <a:r>
              <a:rPr lang="zh-CN" altLang="zh-CN" kern="100" dirty="0" smtClean="0">
                <a:latin typeface="微软雅黑" panose="020B0503020204020204" pitchFamily="34" charset="-122"/>
                <a:ea typeface="微软雅黑" panose="020B0503020204020204" pitchFamily="34" charset="-122"/>
                <a:cs typeface="宋体" panose="02010600030101010101" pitchFamily="2" charset="-122"/>
              </a:rPr>
              <a:t>各级</a:t>
            </a:r>
            <a:r>
              <a:rPr lang="zh-CN" altLang="en-US" kern="100" dirty="0" smtClean="0">
                <a:latin typeface="微软雅黑" panose="020B0503020204020204" pitchFamily="34" charset="-122"/>
                <a:ea typeface="微软雅黑" panose="020B0503020204020204" pitchFamily="34" charset="-122"/>
                <a:cs typeface="宋体" panose="02010600030101010101" pitchFamily="2" charset="-122"/>
              </a:rPr>
              <a:t>农业</a:t>
            </a:r>
            <a:r>
              <a:rPr lang="zh-CN" altLang="zh-CN" kern="100" dirty="0" smtClean="0">
                <a:latin typeface="微软雅黑" panose="020B0503020204020204" pitchFamily="34" charset="-122"/>
                <a:ea typeface="微软雅黑" panose="020B0503020204020204" pitchFamily="34" charset="-122"/>
                <a:cs typeface="宋体" panose="02010600030101010101" pitchFamily="2" charset="-122"/>
              </a:rPr>
              <a:t>技术</a:t>
            </a:r>
            <a:r>
              <a:rPr lang="zh-CN" altLang="zh-CN" kern="100" dirty="0">
                <a:latin typeface="微软雅黑" panose="020B0503020204020204" pitchFamily="34" charset="-122"/>
                <a:ea typeface="微软雅黑" panose="020B0503020204020204" pitchFamily="34" charset="-122"/>
                <a:cs typeface="宋体" panose="02010600030101010101" pitchFamily="2" charset="-122"/>
              </a:rPr>
              <a:t>来源，提高技术集成度和精准</a:t>
            </a:r>
            <a:r>
              <a:rPr lang="zh-CN" altLang="zh-CN" kern="100" dirty="0" smtClean="0">
                <a:latin typeface="微软雅黑" panose="020B0503020204020204" pitchFamily="34" charset="-122"/>
                <a:ea typeface="微软雅黑" panose="020B0503020204020204" pitchFamily="34" charset="-122"/>
                <a:cs typeface="宋体" panose="02010600030101010101" pitchFamily="2" charset="-122"/>
              </a:rPr>
              <a:t>化</a:t>
            </a:r>
            <a:endParaRPr lang="en-US" altLang="zh-CN" kern="100" dirty="0">
              <a:latin typeface="微软雅黑" panose="020B0503020204020204" pitchFamily="34" charset="-122"/>
              <a:ea typeface="微软雅黑" panose="020B0503020204020204" pitchFamily="34" charset="-122"/>
              <a:cs typeface="宋体" panose="02010600030101010101" pitchFamily="2" charset="-122"/>
            </a:endParaRPr>
          </a:p>
          <a:p>
            <a:pPr marL="457200" indent="-457200">
              <a:lnSpc>
                <a:spcPct val="150000"/>
              </a:lnSpc>
              <a:buFont typeface="Wingdings" panose="05000000000000000000" pitchFamily="2" charset="2"/>
              <a:buChar char="n"/>
            </a:pPr>
            <a:r>
              <a:rPr lang="zh-CN" altLang="zh-CN" kern="100" dirty="0" smtClean="0">
                <a:latin typeface="微软雅黑" panose="020B0503020204020204" pitchFamily="34" charset="-122"/>
                <a:ea typeface="微软雅黑" panose="020B0503020204020204" pitchFamily="34" charset="-122"/>
                <a:cs typeface="宋体" panose="02010600030101010101" pitchFamily="2" charset="-122"/>
              </a:rPr>
              <a:t>有效</a:t>
            </a:r>
            <a:r>
              <a:rPr lang="zh-CN" altLang="zh-CN" kern="100" dirty="0">
                <a:latin typeface="微软雅黑" panose="020B0503020204020204" pitchFamily="34" charset="-122"/>
                <a:ea typeface="微软雅黑" panose="020B0503020204020204" pitchFamily="34" charset="-122"/>
                <a:cs typeface="宋体" panose="02010600030101010101" pitchFamily="2" charset="-122"/>
              </a:rPr>
              <a:t>链接农户与技术渠道，提高农户技术获取的及时性和针对性，实现交互式服务</a:t>
            </a:r>
            <a:r>
              <a:rPr lang="en-US" altLang="zh-CN" kern="100" dirty="0">
                <a:latin typeface="微软雅黑" panose="020B0503020204020204" pitchFamily="34" charset="-122"/>
                <a:ea typeface="微软雅黑" panose="020B0503020204020204" pitchFamily="34" charset="-122"/>
                <a:cs typeface="宋体" panose="02010600030101010101" pitchFamily="2" charset="-122"/>
              </a:rPr>
              <a:t>,</a:t>
            </a:r>
            <a:r>
              <a:rPr lang="zh-CN" altLang="zh-CN" kern="100" dirty="0">
                <a:latin typeface="微软雅黑" panose="020B0503020204020204" pitchFamily="34" charset="-122"/>
                <a:ea typeface="微软雅黑" panose="020B0503020204020204" pitchFamily="34" charset="-122"/>
                <a:cs typeface="宋体" panose="02010600030101010101" pitchFamily="2" charset="-122"/>
              </a:rPr>
              <a:t>加强参与式</a:t>
            </a:r>
            <a:r>
              <a:rPr lang="zh-CN" altLang="zh-CN" kern="100" dirty="0" smtClean="0">
                <a:latin typeface="微软雅黑" panose="020B0503020204020204" pitchFamily="34" charset="-122"/>
                <a:ea typeface="微软雅黑" panose="020B0503020204020204" pitchFamily="34" charset="-122"/>
                <a:cs typeface="宋体" panose="02010600030101010101" pitchFamily="2" charset="-122"/>
              </a:rPr>
              <a:t>创新</a:t>
            </a:r>
            <a:endParaRPr lang="en-US" altLang="zh-CN" kern="100" dirty="0">
              <a:latin typeface="微软雅黑" panose="020B0503020204020204" pitchFamily="34" charset="-122"/>
              <a:ea typeface="微软雅黑" panose="020B0503020204020204" pitchFamily="34" charset="-122"/>
              <a:cs typeface="宋体" panose="02010600030101010101" pitchFamily="2" charset="-122"/>
            </a:endParaRPr>
          </a:p>
          <a:p>
            <a:pPr marL="457200" indent="-457200">
              <a:lnSpc>
                <a:spcPct val="150000"/>
              </a:lnSpc>
              <a:buFont typeface="Wingdings" panose="05000000000000000000" pitchFamily="2" charset="2"/>
              <a:buChar char="n"/>
            </a:pPr>
            <a:r>
              <a:rPr lang="zh-CN" altLang="zh-CN" kern="100" dirty="0" smtClean="0">
                <a:latin typeface="微软雅黑" panose="020B0503020204020204" pitchFamily="34" charset="-122"/>
                <a:ea typeface="微软雅黑" panose="020B0503020204020204" pitchFamily="34" charset="-122"/>
                <a:cs typeface="宋体" panose="02010600030101010101" pitchFamily="2" charset="-122"/>
              </a:rPr>
              <a:t>搭建</a:t>
            </a:r>
            <a:r>
              <a:rPr lang="zh-CN" altLang="zh-CN" kern="100" dirty="0">
                <a:latin typeface="微软雅黑" panose="020B0503020204020204" pitchFamily="34" charset="-122"/>
                <a:ea typeface="微软雅黑" panose="020B0503020204020204" pitchFamily="34" charset="-122"/>
                <a:cs typeface="宋体" panose="02010600030101010101" pitchFamily="2" charset="-122"/>
              </a:rPr>
              <a:t>技术与市场对接的平台，提高技术信息物化效率</a:t>
            </a:r>
            <a:r>
              <a:rPr lang="en-US" altLang="zh-CN" kern="100" dirty="0">
                <a:latin typeface="微软雅黑" panose="020B0503020204020204" pitchFamily="34" charset="-122"/>
                <a:ea typeface="微软雅黑" panose="020B0503020204020204" pitchFamily="34" charset="-122"/>
                <a:cs typeface="宋体" panose="02010600030101010101" pitchFamily="2" charset="-122"/>
              </a:rPr>
              <a:t>,</a:t>
            </a:r>
            <a:r>
              <a:rPr lang="zh-CN" altLang="zh-CN" kern="100" dirty="0">
                <a:latin typeface="微软雅黑" panose="020B0503020204020204" pitchFamily="34" charset="-122"/>
                <a:ea typeface="微软雅黑" panose="020B0503020204020204" pitchFamily="34" charset="-122"/>
                <a:cs typeface="宋体" panose="02010600030101010101" pitchFamily="2" charset="-122"/>
              </a:rPr>
              <a:t>加强技术</a:t>
            </a:r>
            <a:r>
              <a:rPr lang="zh-CN" altLang="zh-CN" kern="100" dirty="0" smtClean="0">
                <a:latin typeface="微软雅黑" panose="020B0503020204020204" pitchFamily="34" charset="-122"/>
                <a:ea typeface="微软雅黑" panose="020B0503020204020204" pitchFamily="34" charset="-122"/>
                <a:cs typeface="宋体" panose="02010600030101010101" pitchFamily="2" charset="-122"/>
              </a:rPr>
              <a:t>落地</a:t>
            </a:r>
            <a:endParaRPr lang="zh-CN" altLang="en-US" dirty="0">
              <a:latin typeface="微软雅黑" panose="020B0503020204020204" pitchFamily="34" charset="-122"/>
              <a:ea typeface="微软雅黑" panose="020B0503020204020204" pitchFamily="34" charset="-122"/>
            </a:endParaRPr>
          </a:p>
        </p:txBody>
      </p:sp>
      <p:pic>
        <p:nvPicPr>
          <p:cNvPr id="14" name="图片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42692" y="994639"/>
            <a:ext cx="3148012" cy="5596466"/>
          </a:xfrm>
          <a:prstGeom prst="rect">
            <a:avLst/>
          </a:prstGeom>
        </p:spPr>
      </p:pic>
    </p:spTree>
    <p:extLst>
      <p:ext uri="{BB962C8B-B14F-4D97-AF65-F5344CB8AC3E}">
        <p14:creationId xmlns:p14="http://schemas.microsoft.com/office/powerpoint/2010/main" val="13913968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378" y="1040243"/>
            <a:ext cx="2997000" cy="5328000"/>
          </a:xfrm>
          <a:prstGeom prst="rect">
            <a:avLst/>
          </a:prstGeom>
        </p:spPr>
      </p:pic>
      <p:pic>
        <p:nvPicPr>
          <p:cNvPr id="4" name="图片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41734" y="1040243"/>
            <a:ext cx="2997000" cy="5328000"/>
          </a:xfrm>
          <a:prstGeom prst="rect">
            <a:avLst/>
          </a:prstGeom>
        </p:spPr>
      </p:pic>
      <p:sp>
        <p:nvSpPr>
          <p:cNvPr id="7" name="椭圆 6"/>
          <p:cNvSpPr/>
          <p:nvPr/>
        </p:nvSpPr>
        <p:spPr>
          <a:xfrm>
            <a:off x="4041734" y="1785280"/>
            <a:ext cx="2399300" cy="617771"/>
          </a:xfrm>
          <a:prstGeom prst="ellipse">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箭头连接符 7"/>
          <p:cNvCxnSpPr/>
          <p:nvPr/>
        </p:nvCxnSpPr>
        <p:spPr>
          <a:xfrm>
            <a:off x="6441034" y="2094165"/>
            <a:ext cx="122400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8085550" y="1494000"/>
            <a:ext cx="3493291" cy="1200329"/>
          </a:xfrm>
          <a:prstGeom prst="rect">
            <a:avLst/>
          </a:prstGeom>
          <a:ln>
            <a:solidFill>
              <a:schemeClr val="tx1"/>
            </a:solidFill>
          </a:ln>
        </p:spPr>
        <p:txBody>
          <a:bodyPr wrap="square">
            <a:spAutoFit/>
          </a:bodyPr>
          <a:lstStyle/>
          <a:p>
            <a:pPr marL="457200" indent="-457200">
              <a:spcBef>
                <a:spcPts val="1800"/>
              </a:spcBef>
              <a:buFont typeface="Wingdings" panose="05000000000000000000" pitchFamily="2" charset="2"/>
              <a:buChar char="n"/>
            </a:pPr>
            <a:r>
              <a:rPr lang="zh-CN" altLang="en-US" kern="100" dirty="0" smtClean="0">
                <a:latin typeface="微软雅黑" panose="020B0503020204020204" pitchFamily="34" charset="-122"/>
                <a:ea typeface="微软雅黑" panose="020B0503020204020204" pitchFamily="34" charset="-122"/>
              </a:rPr>
              <a:t>社区内每天会更新实用信息，涵盖天气、粮食、化肥、农技、政策等方面，点击进去即可查看文章具体内容。</a:t>
            </a:r>
            <a:endParaRPr lang="zh-CN" altLang="en-US" dirty="0">
              <a:latin typeface="微软雅黑" panose="020B0503020204020204" pitchFamily="34" charset="-122"/>
              <a:ea typeface="微软雅黑" panose="020B0503020204020204" pitchFamily="34" charset="-122"/>
            </a:endParaRPr>
          </a:p>
        </p:txBody>
      </p:sp>
      <p:sp>
        <p:nvSpPr>
          <p:cNvPr id="10" name="椭圆 9"/>
          <p:cNvSpPr/>
          <p:nvPr/>
        </p:nvSpPr>
        <p:spPr>
          <a:xfrm>
            <a:off x="6246480" y="5674223"/>
            <a:ext cx="866714" cy="505540"/>
          </a:xfrm>
          <a:prstGeom prst="ellipse">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 name="直接箭头连接符 10"/>
          <p:cNvCxnSpPr/>
          <p:nvPr/>
        </p:nvCxnSpPr>
        <p:spPr>
          <a:xfrm>
            <a:off x="7080998" y="5926993"/>
            <a:ext cx="50400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8085549" y="5603827"/>
            <a:ext cx="3493291" cy="646331"/>
          </a:xfrm>
          <a:prstGeom prst="rect">
            <a:avLst/>
          </a:prstGeom>
          <a:ln>
            <a:solidFill>
              <a:schemeClr val="tx1"/>
            </a:solidFill>
          </a:ln>
        </p:spPr>
        <p:txBody>
          <a:bodyPr wrap="square">
            <a:spAutoFit/>
          </a:bodyPr>
          <a:lstStyle/>
          <a:p>
            <a:pPr marL="457200" indent="-457200">
              <a:spcBef>
                <a:spcPts val="1800"/>
              </a:spcBef>
              <a:buFont typeface="Wingdings" panose="05000000000000000000" pitchFamily="2" charset="2"/>
              <a:buChar char="n"/>
            </a:pPr>
            <a:r>
              <a:rPr lang="zh-CN" altLang="en-US" dirty="0" smtClean="0">
                <a:latin typeface="微软雅黑" panose="020B0503020204020204" pitchFamily="34" charset="-122"/>
                <a:ea typeface="微软雅黑" panose="020B0503020204020204" pitchFamily="34" charset="-122"/>
              </a:rPr>
              <a:t>点击此处，也可以自己发表文章。</a:t>
            </a:r>
            <a:endParaRPr lang="zh-CN" altLang="en-US" dirty="0">
              <a:latin typeface="微软雅黑" panose="020B0503020204020204" pitchFamily="34" charset="-122"/>
              <a:ea typeface="微软雅黑" panose="020B0503020204020204" pitchFamily="34" charset="-122"/>
            </a:endParaRPr>
          </a:p>
        </p:txBody>
      </p:sp>
      <p:sp>
        <p:nvSpPr>
          <p:cNvPr id="13" name="椭圆 12"/>
          <p:cNvSpPr/>
          <p:nvPr/>
        </p:nvSpPr>
        <p:spPr>
          <a:xfrm>
            <a:off x="4041734" y="3350767"/>
            <a:ext cx="642346" cy="308887"/>
          </a:xfrm>
          <a:prstGeom prst="ellipse">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箭头连接符 13"/>
          <p:cNvCxnSpPr/>
          <p:nvPr/>
        </p:nvCxnSpPr>
        <p:spPr>
          <a:xfrm>
            <a:off x="4684080" y="3531074"/>
            <a:ext cx="2952000"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8085550" y="3207908"/>
            <a:ext cx="3493291" cy="923330"/>
          </a:xfrm>
          <a:prstGeom prst="rect">
            <a:avLst/>
          </a:prstGeom>
          <a:ln>
            <a:solidFill>
              <a:schemeClr val="tx1"/>
            </a:solidFill>
          </a:ln>
        </p:spPr>
        <p:txBody>
          <a:bodyPr wrap="square">
            <a:spAutoFit/>
          </a:bodyPr>
          <a:lstStyle/>
          <a:p>
            <a:pPr marL="457200" indent="-457200">
              <a:spcBef>
                <a:spcPts val="1800"/>
              </a:spcBef>
              <a:buFont typeface="Wingdings" panose="05000000000000000000" pitchFamily="2" charset="2"/>
              <a:buChar char="n"/>
            </a:pPr>
            <a:r>
              <a:rPr lang="zh-CN" altLang="en-US" dirty="0" smtClean="0">
                <a:latin typeface="微软雅黑" panose="020B0503020204020204" pitchFamily="34" charset="-122"/>
                <a:ea typeface="微软雅黑" panose="020B0503020204020204" pitchFamily="34" charset="-122"/>
              </a:rPr>
              <a:t>点击此处，可以对文章进行点赞或评论，或者查看别人的评论。</a:t>
            </a:r>
            <a:endParaRPr lang="zh-CN" altLang="en-US" dirty="0">
              <a:latin typeface="微软雅黑" panose="020B0503020204020204" pitchFamily="34" charset="-122"/>
              <a:ea typeface="微软雅黑" panose="020B0503020204020204" pitchFamily="34" charset="-122"/>
            </a:endParaRPr>
          </a:p>
        </p:txBody>
      </p:sp>
      <p:sp>
        <p:nvSpPr>
          <p:cNvPr id="16" name="椭圆 15"/>
          <p:cNvSpPr/>
          <p:nvPr/>
        </p:nvSpPr>
        <p:spPr>
          <a:xfrm>
            <a:off x="1352164" y="5862703"/>
            <a:ext cx="866714" cy="505540"/>
          </a:xfrm>
          <a:prstGeom prst="ellipse">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176952" y="117919"/>
            <a:ext cx="4760808" cy="55399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1217612" rtl="0" fontAlgn="auto" latinLnBrk="1" hangingPunct="0">
              <a:lnSpc>
                <a:spcPct val="100000"/>
              </a:lnSpc>
              <a:spcBef>
                <a:spcPts val="0"/>
              </a:spcBef>
              <a:spcAft>
                <a:spcPts val="0"/>
              </a:spcAft>
              <a:buClrTx/>
              <a:buSzTx/>
              <a:buFontTx/>
              <a:buNone/>
              <a:tabLst/>
            </a:pPr>
            <a:r>
              <a:rPr lang="zh-CN" altLang="en-US" sz="3000" dirty="0" smtClean="0">
                <a:latin typeface="微软雅黑" panose="020B0503020204020204" pitchFamily="34" charset="-122"/>
                <a:ea typeface="微软雅黑" panose="020B0503020204020204" pitchFamily="34" charset="-122"/>
                <a:sym typeface="幼圆"/>
              </a:rPr>
              <a:t>农资流通模式探索</a:t>
            </a:r>
            <a:endParaRPr kumimoji="0" lang="zh-CN" altLang="en-US" sz="3000" b="0" i="0" u="none" strike="noStrike" cap="none" spc="0" normalizeH="0" baseline="0" dirty="0">
              <a:ln>
                <a:noFill/>
              </a:ln>
              <a:effectLst/>
              <a:uFillTx/>
              <a:latin typeface="微软雅黑" panose="020B0503020204020204" pitchFamily="34" charset="-122"/>
              <a:ea typeface="微软雅黑" panose="020B0503020204020204" pitchFamily="34" charset="-122"/>
              <a:sym typeface="幼圆"/>
            </a:endParaRPr>
          </a:p>
        </p:txBody>
      </p:sp>
    </p:spTree>
    <p:extLst>
      <p:ext uri="{BB962C8B-B14F-4D97-AF65-F5344CB8AC3E}">
        <p14:creationId xmlns:p14="http://schemas.microsoft.com/office/powerpoint/2010/main" val="17992519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12829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2315815474"/>
              </p:ext>
            </p:extLst>
          </p:nvPr>
        </p:nvGraphicFramePr>
        <p:xfrm>
          <a:off x="640080" y="2350220"/>
          <a:ext cx="5812972" cy="4225553"/>
        </p:xfrm>
        <a:graphic>
          <a:graphicData uri="http://schemas.openxmlformats.org/drawingml/2006/table">
            <a:tbl>
              <a:tblPr firstRow="1" firstCol="1" bandRow="1">
                <a:tableStyleId>{5C22544A-7EE6-4342-B048-85BDC9FD1C3A}</a:tableStyleId>
              </a:tblPr>
              <a:tblGrid>
                <a:gridCol w="2368247">
                  <a:extLst>
                    <a:ext uri="{9D8B030D-6E8A-4147-A177-3AD203B41FA5}">
                      <a16:colId xmlns:a16="http://schemas.microsoft.com/office/drawing/2014/main" val="608316848"/>
                    </a:ext>
                  </a:extLst>
                </a:gridCol>
                <a:gridCol w="1748847">
                  <a:extLst>
                    <a:ext uri="{9D8B030D-6E8A-4147-A177-3AD203B41FA5}">
                      <a16:colId xmlns:a16="http://schemas.microsoft.com/office/drawing/2014/main" val="1365430949"/>
                    </a:ext>
                  </a:extLst>
                </a:gridCol>
                <a:gridCol w="1695878">
                  <a:extLst>
                    <a:ext uri="{9D8B030D-6E8A-4147-A177-3AD203B41FA5}">
                      <a16:colId xmlns:a16="http://schemas.microsoft.com/office/drawing/2014/main" val="332514560"/>
                    </a:ext>
                  </a:extLst>
                </a:gridCol>
              </a:tblGrid>
              <a:tr h="124377">
                <a:tc>
                  <a:txBody>
                    <a:bodyPr/>
                    <a:lstStyle/>
                    <a:p>
                      <a:pPr algn="ctr">
                        <a:spcAft>
                          <a:spcPts val="0"/>
                        </a:spcAft>
                      </a:pPr>
                      <a:r>
                        <a:rPr lang="zh-CN" sz="1800" kern="0">
                          <a:effectLst/>
                        </a:rPr>
                        <a:t>国别</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zh-CN" sz="1800" kern="0">
                          <a:effectLst/>
                        </a:rPr>
                        <a:t>合计（万吨）</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zh-CN" sz="1800" kern="0" dirty="0">
                          <a:effectLst/>
                        </a:rPr>
                        <a:t>同比</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034115549"/>
                  </a:ext>
                </a:extLst>
              </a:tr>
              <a:tr h="367801">
                <a:tc>
                  <a:txBody>
                    <a:bodyPr/>
                    <a:lstStyle/>
                    <a:p>
                      <a:pPr algn="ctr">
                        <a:spcAft>
                          <a:spcPts val="0"/>
                        </a:spcAft>
                      </a:pPr>
                      <a:r>
                        <a:rPr lang="zh-CN" sz="1800" kern="0">
                          <a:effectLst/>
                        </a:rPr>
                        <a:t>白俄罗斯</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r">
                        <a:spcAft>
                          <a:spcPts val="0"/>
                        </a:spcAft>
                      </a:pPr>
                      <a:r>
                        <a:rPr lang="en-US" sz="1800" kern="0">
                          <a:effectLst/>
                        </a:rPr>
                        <a:t>2,600,411</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r">
                        <a:spcAft>
                          <a:spcPts val="0"/>
                        </a:spcAft>
                      </a:pPr>
                      <a:r>
                        <a:rPr lang="en-US" sz="1800" kern="0">
                          <a:effectLst/>
                        </a:rPr>
                        <a:t>43.6%</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994783932"/>
                  </a:ext>
                </a:extLst>
              </a:tr>
              <a:tr h="367801">
                <a:tc>
                  <a:txBody>
                    <a:bodyPr/>
                    <a:lstStyle/>
                    <a:p>
                      <a:pPr algn="ctr">
                        <a:spcAft>
                          <a:spcPts val="0"/>
                        </a:spcAft>
                      </a:pPr>
                      <a:r>
                        <a:rPr lang="zh-CN" sz="1800" kern="0">
                          <a:effectLst/>
                        </a:rPr>
                        <a:t>俄罗斯海运</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r">
                        <a:spcAft>
                          <a:spcPts val="0"/>
                        </a:spcAft>
                      </a:pPr>
                      <a:r>
                        <a:rPr lang="en-US" sz="1800" kern="0" dirty="0">
                          <a:effectLst/>
                        </a:rPr>
                        <a:t>883,575</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r">
                        <a:spcAft>
                          <a:spcPts val="0"/>
                        </a:spcAft>
                      </a:pPr>
                      <a:r>
                        <a:rPr lang="en-US" sz="1800" kern="0">
                          <a:effectLst/>
                        </a:rPr>
                        <a:t>-32.7%</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538707113"/>
                  </a:ext>
                </a:extLst>
              </a:tr>
              <a:tr h="367801">
                <a:tc>
                  <a:txBody>
                    <a:bodyPr/>
                    <a:lstStyle/>
                    <a:p>
                      <a:pPr algn="ctr">
                        <a:spcAft>
                          <a:spcPts val="0"/>
                        </a:spcAft>
                      </a:pPr>
                      <a:r>
                        <a:rPr lang="zh-CN" sz="1800" kern="0" dirty="0">
                          <a:effectLst/>
                        </a:rPr>
                        <a:t>俄罗斯边贸</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r">
                        <a:spcAft>
                          <a:spcPts val="0"/>
                        </a:spcAft>
                      </a:pPr>
                      <a:r>
                        <a:rPr lang="en-US" sz="1800" kern="0">
                          <a:effectLst/>
                        </a:rPr>
                        <a:t>1,291,225</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r">
                        <a:spcAft>
                          <a:spcPts val="0"/>
                        </a:spcAft>
                      </a:pPr>
                      <a:r>
                        <a:rPr lang="en-US" sz="1800" kern="0">
                          <a:effectLst/>
                        </a:rPr>
                        <a:t>-0.7%</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751020521"/>
                  </a:ext>
                </a:extLst>
              </a:tr>
              <a:tr h="367801">
                <a:tc>
                  <a:txBody>
                    <a:bodyPr/>
                    <a:lstStyle/>
                    <a:p>
                      <a:pPr algn="ctr">
                        <a:spcAft>
                          <a:spcPts val="0"/>
                        </a:spcAft>
                      </a:pPr>
                      <a:r>
                        <a:rPr lang="zh-CN" sz="1800" kern="0">
                          <a:effectLst/>
                        </a:rPr>
                        <a:t>加拿大</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r">
                        <a:spcAft>
                          <a:spcPts val="0"/>
                        </a:spcAft>
                      </a:pPr>
                      <a:r>
                        <a:rPr lang="en-US" sz="1800" kern="0">
                          <a:effectLst/>
                        </a:rPr>
                        <a:t>2,272,600</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r">
                        <a:spcAft>
                          <a:spcPts val="0"/>
                        </a:spcAft>
                      </a:pPr>
                      <a:r>
                        <a:rPr lang="en-US" sz="1800" kern="0">
                          <a:effectLst/>
                        </a:rPr>
                        <a:t>75.1%</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410569309"/>
                  </a:ext>
                </a:extLst>
              </a:tr>
              <a:tr h="367801">
                <a:tc>
                  <a:txBody>
                    <a:bodyPr/>
                    <a:lstStyle/>
                    <a:p>
                      <a:pPr algn="ctr">
                        <a:spcAft>
                          <a:spcPts val="0"/>
                        </a:spcAft>
                      </a:pPr>
                      <a:r>
                        <a:rPr lang="zh-CN" sz="1800" kern="0" dirty="0">
                          <a:effectLst/>
                        </a:rPr>
                        <a:t>约旦</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r">
                        <a:spcAft>
                          <a:spcPts val="0"/>
                        </a:spcAft>
                      </a:pPr>
                      <a:r>
                        <a:rPr lang="en-US" sz="1800" kern="0">
                          <a:effectLst/>
                        </a:rPr>
                        <a:t>688,258</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r">
                        <a:spcAft>
                          <a:spcPts val="0"/>
                        </a:spcAft>
                      </a:pPr>
                      <a:r>
                        <a:rPr lang="en-US" sz="1800" kern="0">
                          <a:effectLst/>
                        </a:rPr>
                        <a:t>19.9%</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039674557"/>
                  </a:ext>
                </a:extLst>
              </a:tr>
              <a:tr h="367801">
                <a:tc>
                  <a:txBody>
                    <a:bodyPr/>
                    <a:lstStyle/>
                    <a:p>
                      <a:pPr algn="ctr">
                        <a:spcAft>
                          <a:spcPts val="0"/>
                        </a:spcAft>
                      </a:pPr>
                      <a:r>
                        <a:rPr lang="zh-CN" sz="1800" kern="0" dirty="0">
                          <a:effectLst/>
                        </a:rPr>
                        <a:t>德国</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r">
                        <a:spcAft>
                          <a:spcPts val="0"/>
                        </a:spcAft>
                      </a:pPr>
                      <a:r>
                        <a:rPr lang="en-US" sz="1800" kern="0">
                          <a:effectLst/>
                        </a:rPr>
                        <a:t>281,305</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r">
                        <a:spcAft>
                          <a:spcPts val="0"/>
                        </a:spcAft>
                      </a:pPr>
                      <a:r>
                        <a:rPr lang="en-US" sz="1800" kern="0">
                          <a:effectLst/>
                        </a:rPr>
                        <a:t>37.3%</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453733660"/>
                  </a:ext>
                </a:extLst>
              </a:tr>
              <a:tr h="367801">
                <a:tc>
                  <a:txBody>
                    <a:bodyPr/>
                    <a:lstStyle/>
                    <a:p>
                      <a:pPr algn="ctr">
                        <a:spcAft>
                          <a:spcPts val="0"/>
                        </a:spcAft>
                      </a:pPr>
                      <a:r>
                        <a:rPr lang="zh-CN" sz="1800" kern="0" dirty="0">
                          <a:effectLst/>
                        </a:rPr>
                        <a:t>以色列</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r">
                        <a:spcAft>
                          <a:spcPts val="0"/>
                        </a:spcAft>
                      </a:pPr>
                      <a:r>
                        <a:rPr lang="en-US" sz="1800" kern="0">
                          <a:effectLst/>
                        </a:rPr>
                        <a:t>949,275</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r">
                        <a:spcAft>
                          <a:spcPts val="0"/>
                        </a:spcAft>
                      </a:pPr>
                      <a:r>
                        <a:rPr lang="en-US" sz="1800" kern="0">
                          <a:effectLst/>
                        </a:rPr>
                        <a:t>-27.3%</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502747452"/>
                  </a:ext>
                </a:extLst>
              </a:tr>
              <a:tr h="367801">
                <a:tc>
                  <a:txBody>
                    <a:bodyPr/>
                    <a:lstStyle/>
                    <a:p>
                      <a:pPr algn="ctr">
                        <a:spcAft>
                          <a:spcPts val="0"/>
                        </a:spcAft>
                      </a:pPr>
                      <a:r>
                        <a:rPr lang="zh-CN" sz="1800" kern="0" dirty="0">
                          <a:effectLst/>
                        </a:rPr>
                        <a:t>智利</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r">
                        <a:spcAft>
                          <a:spcPts val="0"/>
                        </a:spcAft>
                      </a:pPr>
                      <a:r>
                        <a:rPr lang="en-US" sz="1800" kern="0">
                          <a:effectLst/>
                        </a:rPr>
                        <a:t>126,730</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r">
                        <a:spcAft>
                          <a:spcPts val="0"/>
                        </a:spcAft>
                      </a:pPr>
                      <a:r>
                        <a:rPr lang="en-US" sz="1800" kern="0">
                          <a:effectLst/>
                        </a:rPr>
                        <a:t>10.2%</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738081377"/>
                  </a:ext>
                </a:extLst>
              </a:tr>
              <a:tr h="336275">
                <a:tc>
                  <a:txBody>
                    <a:bodyPr/>
                    <a:lstStyle/>
                    <a:p>
                      <a:pPr algn="ctr">
                        <a:spcAft>
                          <a:spcPts val="0"/>
                        </a:spcAft>
                      </a:pPr>
                      <a:r>
                        <a:rPr lang="zh-CN" sz="1800" kern="0" dirty="0">
                          <a:effectLst/>
                        </a:rPr>
                        <a:t>乌兹别克斯坦</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r">
                        <a:spcAft>
                          <a:spcPts val="0"/>
                        </a:spcAft>
                      </a:pPr>
                      <a:r>
                        <a:rPr lang="en-US" sz="1800" kern="0">
                          <a:effectLst/>
                        </a:rPr>
                        <a:t>9,600</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ctr">
                        <a:spcAft>
                          <a:spcPts val="0"/>
                        </a:spcAft>
                      </a:pPr>
                      <a:r>
                        <a:rPr lang="en-US" sz="1800" kern="0">
                          <a:effectLst/>
                        </a:rPr>
                        <a:t>-</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610345945"/>
                  </a:ext>
                </a:extLst>
              </a:tr>
              <a:tr h="336275">
                <a:tc>
                  <a:txBody>
                    <a:bodyPr/>
                    <a:lstStyle/>
                    <a:p>
                      <a:pPr algn="ctr">
                        <a:spcAft>
                          <a:spcPts val="0"/>
                        </a:spcAft>
                      </a:pPr>
                      <a:r>
                        <a:rPr lang="zh-CN" sz="1800" kern="0">
                          <a:effectLst/>
                        </a:rPr>
                        <a:t>其他（老挝、越南等）</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r">
                        <a:spcAft>
                          <a:spcPts val="0"/>
                        </a:spcAft>
                      </a:pPr>
                      <a:r>
                        <a:rPr lang="en-US" sz="1800" kern="0">
                          <a:effectLst/>
                        </a:rPr>
                        <a:t>325,452</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r">
                        <a:spcAft>
                          <a:spcPts val="0"/>
                        </a:spcAft>
                      </a:pPr>
                      <a:r>
                        <a:rPr lang="en-US" sz="1800" kern="0">
                          <a:effectLst/>
                        </a:rPr>
                        <a:t>199.5%</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277282908"/>
                  </a:ext>
                </a:extLst>
              </a:tr>
              <a:tr h="336275">
                <a:tc>
                  <a:txBody>
                    <a:bodyPr/>
                    <a:lstStyle/>
                    <a:p>
                      <a:pPr algn="ctr">
                        <a:spcAft>
                          <a:spcPts val="0"/>
                        </a:spcAft>
                      </a:pPr>
                      <a:r>
                        <a:rPr lang="zh-CN" sz="1800" kern="0">
                          <a:effectLst/>
                        </a:rPr>
                        <a:t>合计</a:t>
                      </a:r>
                      <a:r>
                        <a:rPr lang="en-US" sz="1800" kern="0">
                          <a:effectLst/>
                        </a:rPr>
                        <a:t>(</a:t>
                      </a:r>
                      <a:r>
                        <a:rPr lang="zh-CN" sz="1800" kern="0">
                          <a:effectLst/>
                        </a:rPr>
                        <a:t>所有进口</a:t>
                      </a:r>
                      <a:r>
                        <a:rPr lang="en-US" sz="1800" kern="0">
                          <a:effectLst/>
                        </a:rPr>
                        <a:t>)</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r">
                        <a:spcAft>
                          <a:spcPts val="0"/>
                        </a:spcAft>
                      </a:pPr>
                      <a:r>
                        <a:rPr lang="en-US" sz="1800" kern="0" dirty="0">
                          <a:effectLst/>
                        </a:rPr>
                        <a:t>9,428,431</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tc>
                  <a:txBody>
                    <a:bodyPr/>
                    <a:lstStyle/>
                    <a:p>
                      <a:pPr algn="r">
                        <a:spcAft>
                          <a:spcPts val="0"/>
                        </a:spcAft>
                      </a:pPr>
                      <a:r>
                        <a:rPr lang="en-US" sz="1800" kern="0" dirty="0">
                          <a:effectLst/>
                        </a:rPr>
                        <a:t>17.4%</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2309837351"/>
                  </a:ext>
                </a:extLst>
              </a:tr>
            </a:tbl>
          </a:graphicData>
        </a:graphic>
      </p:graphicFrame>
      <p:sp>
        <p:nvSpPr>
          <p:cNvPr id="3" name="文本框 2"/>
          <p:cNvSpPr txBox="1"/>
          <p:nvPr/>
        </p:nvSpPr>
        <p:spPr>
          <a:xfrm>
            <a:off x="640080" y="1052155"/>
            <a:ext cx="5812972" cy="9233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nSpc>
                <a:spcPct val="150000"/>
              </a:lnSpc>
            </a:pPr>
            <a:r>
              <a:rPr lang="en-US" altLang="zh-CN" dirty="0" smtClean="0">
                <a:latin typeface="微软雅黑" panose="020B0503020204020204" pitchFamily="34" charset="-122"/>
                <a:ea typeface="微软雅黑" panose="020B0503020204020204" pitchFamily="34" charset="-122"/>
              </a:rPr>
              <a:t>2015</a:t>
            </a:r>
            <a:r>
              <a:rPr lang="zh-CN" altLang="zh-CN" dirty="0">
                <a:latin typeface="微软雅黑" panose="020B0503020204020204" pitchFamily="34" charset="-122"/>
                <a:ea typeface="微软雅黑" panose="020B0503020204020204" pitchFamily="34" charset="-122"/>
              </a:rPr>
              <a:t>年全年我国共进口氯化钾</a:t>
            </a:r>
            <a:r>
              <a:rPr lang="en-US" altLang="zh-CN" dirty="0">
                <a:solidFill>
                  <a:srgbClr val="FF0000"/>
                </a:solidFill>
                <a:latin typeface="微软雅黑" panose="020B0503020204020204" pitchFamily="34" charset="-122"/>
                <a:ea typeface="微软雅黑" panose="020B0503020204020204" pitchFamily="34" charset="-122"/>
              </a:rPr>
              <a:t>942.8</a:t>
            </a:r>
            <a:r>
              <a:rPr lang="zh-CN" altLang="zh-CN" dirty="0">
                <a:latin typeface="微软雅黑" panose="020B0503020204020204" pitchFamily="34" charset="-122"/>
                <a:ea typeface="微软雅黑" panose="020B0503020204020204" pitchFamily="34" charset="-122"/>
              </a:rPr>
              <a:t>万吨，同比增长</a:t>
            </a:r>
            <a:r>
              <a:rPr lang="en-US" altLang="zh-CN" dirty="0">
                <a:latin typeface="微软雅黑" panose="020B0503020204020204" pitchFamily="34" charset="-122"/>
                <a:ea typeface="微软雅黑" panose="020B0503020204020204" pitchFamily="34" charset="-122"/>
              </a:rPr>
              <a:t>17.4%</a:t>
            </a:r>
            <a:r>
              <a:rPr lang="zh-CN" altLang="zh-CN" dirty="0">
                <a:latin typeface="微软雅黑" panose="020B0503020204020204" pitchFamily="34" charset="-122"/>
                <a:ea typeface="微软雅黑" panose="020B0503020204020204" pitchFamily="34" charset="-122"/>
              </a:rPr>
              <a:t>，</a:t>
            </a:r>
            <a:r>
              <a:rPr lang="zh-CN" altLang="zh-CN" dirty="0">
                <a:solidFill>
                  <a:srgbClr val="FF0000"/>
                </a:solidFill>
                <a:latin typeface="微软雅黑" panose="020B0503020204020204" pitchFamily="34" charset="-122"/>
                <a:ea typeface="微软雅黑" panose="020B0503020204020204" pitchFamily="34" charset="-122"/>
              </a:rPr>
              <a:t>创历史记录</a:t>
            </a:r>
            <a:r>
              <a:rPr lang="zh-CN" altLang="zh-CN" dirty="0" smtClean="0">
                <a:latin typeface="微软雅黑" panose="020B0503020204020204" pitchFamily="34" charset="-122"/>
                <a:ea typeface="微软雅黑" panose="020B0503020204020204" pitchFamily="34" charset="-122"/>
              </a:rPr>
              <a:t>。</a:t>
            </a:r>
            <a:endParaRPr lang="en-US" altLang="zh-CN" dirty="0" smtClean="0">
              <a:latin typeface="微软雅黑" panose="020B0503020204020204" pitchFamily="34" charset="-122"/>
              <a:ea typeface="微软雅黑" panose="020B0503020204020204" pitchFamily="34" charset="-122"/>
            </a:endParaRPr>
          </a:p>
        </p:txBody>
      </p:sp>
      <p:sp>
        <p:nvSpPr>
          <p:cNvPr id="4" name="文本框 3"/>
          <p:cNvSpPr txBox="1"/>
          <p:nvPr/>
        </p:nvSpPr>
        <p:spPr>
          <a:xfrm>
            <a:off x="6988629" y="1975485"/>
            <a:ext cx="4820194" cy="4662815"/>
          </a:xfrm>
          <a:prstGeom prst="rect">
            <a:avLst/>
          </a:prstGeom>
          <a:noFill/>
          <a:ln>
            <a:solidFill>
              <a:srgbClr val="00B0F0"/>
            </a:solidFill>
          </a:ln>
        </p:spPr>
        <p:txBody>
          <a:bodyPr wrap="square" rtlCol="0">
            <a:spAutoFit/>
          </a:bodyPr>
          <a:lstStyle/>
          <a:p>
            <a:pPr>
              <a:lnSpc>
                <a:spcPct val="150000"/>
              </a:lnSpc>
            </a:pPr>
            <a:r>
              <a:rPr lang="zh-CN" altLang="en-US" dirty="0" smtClean="0">
                <a:solidFill>
                  <a:srgbClr val="FF0000"/>
                </a:solidFill>
                <a:latin typeface="微软雅黑" panose="020B0503020204020204" pitchFamily="34" charset="-122"/>
                <a:ea typeface="微软雅黑" panose="020B0503020204020204" pitchFamily="34" charset="-122"/>
              </a:rPr>
              <a:t>供应：</a:t>
            </a:r>
            <a:endParaRPr lang="en-US" altLang="zh-CN" dirty="0" smtClean="0">
              <a:solidFill>
                <a:srgbClr val="FF0000"/>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pPr>
            <a:r>
              <a:rPr lang="zh-CN" altLang="zh-CN" dirty="0" smtClean="0">
                <a:latin typeface="微软雅黑" panose="020B0503020204020204" pitchFamily="34" charset="-122"/>
                <a:ea typeface="微软雅黑" panose="020B0503020204020204" pitchFamily="34" charset="-122"/>
              </a:rPr>
              <a:t>盐湖钾肥</a:t>
            </a:r>
            <a:r>
              <a:rPr lang="zh-CN" altLang="en-US" dirty="0" smtClean="0">
                <a:latin typeface="微软雅黑" panose="020B0503020204020204" pitchFamily="34" charset="-122"/>
                <a:ea typeface="微软雅黑" panose="020B0503020204020204" pitchFamily="34" charset="-122"/>
              </a:rPr>
              <a:t>发运总量</a:t>
            </a:r>
            <a:r>
              <a:rPr lang="en-US" altLang="zh-CN" dirty="0" smtClean="0">
                <a:latin typeface="微软雅黑" panose="020B0503020204020204" pitchFamily="34" charset="-122"/>
                <a:ea typeface="微软雅黑" panose="020B0503020204020204" pitchFamily="34" charset="-122"/>
              </a:rPr>
              <a:t>500</a:t>
            </a:r>
            <a:r>
              <a:rPr lang="zh-CN" altLang="zh-CN" dirty="0">
                <a:latin typeface="微软雅黑" panose="020B0503020204020204" pitchFamily="34" charset="-122"/>
                <a:ea typeface="微软雅黑" panose="020B0503020204020204" pitchFamily="34" charset="-122"/>
              </a:rPr>
              <a:t>万吨</a:t>
            </a:r>
            <a:r>
              <a:rPr lang="zh-CN" altLang="zh-CN" dirty="0" smtClean="0">
                <a:latin typeface="微软雅黑" panose="020B0503020204020204" pitchFamily="34" charset="-122"/>
                <a:ea typeface="微软雅黑" panose="020B0503020204020204" pitchFamily="34" charset="-122"/>
              </a:rPr>
              <a:t>左右</a:t>
            </a:r>
            <a:r>
              <a:rPr lang="zh-CN" altLang="en-US" dirty="0" smtClean="0">
                <a:latin typeface="微软雅黑" panose="020B0503020204020204" pitchFamily="34" charset="-122"/>
                <a:ea typeface="微软雅黑" panose="020B0503020204020204" pitchFamily="34" charset="-122"/>
              </a:rPr>
              <a:t>；</a:t>
            </a:r>
            <a:endParaRPr lang="en-US" altLang="zh-CN" dirty="0" smtClean="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pPr>
            <a:r>
              <a:rPr lang="zh-CN" altLang="zh-CN" dirty="0" smtClean="0">
                <a:latin typeface="微软雅黑" panose="020B0503020204020204" pitchFamily="34" charset="-122"/>
                <a:ea typeface="微软雅黑" panose="020B0503020204020204" pitchFamily="34" charset="-122"/>
              </a:rPr>
              <a:t>国</a:t>
            </a:r>
            <a:r>
              <a:rPr lang="zh-CN" altLang="zh-CN" dirty="0">
                <a:latin typeface="微软雅黑" panose="020B0503020204020204" pitchFamily="34" charset="-122"/>
                <a:ea typeface="微软雅黑" panose="020B0503020204020204" pitchFamily="34" charset="-122"/>
              </a:rPr>
              <a:t>投罗钾、藏格、周边小厂</a:t>
            </a:r>
            <a:r>
              <a:rPr lang="zh-CN" altLang="zh-CN" dirty="0" smtClean="0">
                <a:latin typeface="微软雅黑" panose="020B0503020204020204" pitchFamily="34" charset="-122"/>
                <a:ea typeface="微软雅黑" panose="020B0503020204020204" pitchFamily="34" charset="-122"/>
              </a:rPr>
              <a:t>等国产</a:t>
            </a:r>
            <a:r>
              <a:rPr lang="zh-CN" altLang="zh-CN" dirty="0">
                <a:latin typeface="微软雅黑" panose="020B0503020204020204" pitchFamily="34" charset="-122"/>
                <a:ea typeface="微软雅黑" panose="020B0503020204020204" pitchFamily="34" charset="-122"/>
              </a:rPr>
              <a:t>钾肥总供应量约</a:t>
            </a:r>
            <a:r>
              <a:rPr lang="zh-CN" altLang="zh-CN" dirty="0" smtClean="0">
                <a:latin typeface="微软雅黑" panose="020B0503020204020204" pitchFamily="34" charset="-122"/>
                <a:ea typeface="微软雅黑" panose="020B0503020204020204" pitchFamily="34" charset="-122"/>
              </a:rPr>
              <a:t>在</a:t>
            </a:r>
            <a:r>
              <a:rPr lang="en-US" altLang="zh-CN" dirty="0">
                <a:latin typeface="微软雅黑" panose="020B0503020204020204" pitchFamily="34" charset="-122"/>
                <a:ea typeface="微软雅黑" panose="020B0503020204020204" pitchFamily="34" charset="-122"/>
              </a:rPr>
              <a:t>4</a:t>
            </a:r>
            <a:r>
              <a:rPr lang="en-US" altLang="zh-CN" dirty="0" smtClean="0">
                <a:latin typeface="微软雅黑" panose="020B0503020204020204" pitchFamily="34" charset="-122"/>
                <a:ea typeface="微软雅黑" panose="020B0503020204020204" pitchFamily="34" charset="-122"/>
              </a:rPr>
              <a:t>00</a:t>
            </a:r>
            <a:r>
              <a:rPr lang="zh-CN" altLang="zh-CN" dirty="0">
                <a:latin typeface="微软雅黑" panose="020B0503020204020204" pitchFamily="34" charset="-122"/>
                <a:ea typeface="微软雅黑" panose="020B0503020204020204" pitchFamily="34" charset="-122"/>
              </a:rPr>
              <a:t>万吨</a:t>
            </a:r>
            <a:r>
              <a:rPr lang="zh-CN" altLang="zh-CN" dirty="0" smtClean="0">
                <a:latin typeface="微软雅黑" panose="020B0503020204020204" pitchFamily="34" charset="-122"/>
                <a:ea typeface="微软雅黑" panose="020B0503020204020204" pitchFamily="34" charset="-122"/>
              </a:rPr>
              <a:t>左右</a:t>
            </a:r>
            <a:r>
              <a:rPr lang="zh-CN" altLang="en-US" dirty="0" smtClean="0">
                <a:latin typeface="微软雅黑" panose="020B0503020204020204" pitchFamily="34" charset="-122"/>
                <a:ea typeface="微软雅黑" panose="020B0503020204020204" pitchFamily="34" charset="-122"/>
              </a:rPr>
              <a:t>；</a:t>
            </a:r>
            <a:endParaRPr lang="en-US" altLang="zh-CN" dirty="0" smtClean="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pPr>
            <a:r>
              <a:rPr lang="en-US" altLang="zh-CN" dirty="0" smtClean="0">
                <a:latin typeface="微软雅黑" panose="020B0503020204020204" pitchFamily="34" charset="-122"/>
                <a:ea typeface="微软雅黑" panose="020B0503020204020204" pitchFamily="34" charset="-122"/>
              </a:rPr>
              <a:t>2014</a:t>
            </a:r>
            <a:r>
              <a:rPr lang="zh-CN" altLang="en-US" dirty="0" smtClean="0">
                <a:latin typeface="微软雅黑" panose="020B0503020204020204" pitchFamily="34" charset="-122"/>
                <a:ea typeface="微软雅黑" panose="020B0503020204020204" pitchFamily="34" charset="-122"/>
              </a:rPr>
              <a:t>年底各品种</a:t>
            </a:r>
            <a:r>
              <a:rPr lang="zh-CN" altLang="zh-CN" dirty="0" smtClean="0">
                <a:latin typeface="微软雅黑" panose="020B0503020204020204" pitchFamily="34" charset="-122"/>
                <a:ea typeface="微软雅黑" panose="020B0503020204020204" pitchFamily="34" charset="-122"/>
              </a:rPr>
              <a:t>结转</a:t>
            </a:r>
            <a:r>
              <a:rPr lang="zh-CN" altLang="zh-CN" dirty="0">
                <a:latin typeface="微软雅黑" panose="020B0503020204020204" pitchFamily="34" charset="-122"/>
                <a:ea typeface="微软雅黑" panose="020B0503020204020204" pitchFamily="34" charset="-122"/>
              </a:rPr>
              <a:t>库存约</a:t>
            </a:r>
            <a:r>
              <a:rPr lang="en-US" altLang="zh-CN" dirty="0">
                <a:latin typeface="微软雅黑" panose="020B0503020204020204" pitchFamily="34" charset="-122"/>
                <a:ea typeface="微软雅黑" panose="020B0503020204020204" pitchFamily="34" charset="-122"/>
              </a:rPr>
              <a:t>200</a:t>
            </a:r>
            <a:r>
              <a:rPr lang="zh-CN" altLang="zh-CN" dirty="0">
                <a:latin typeface="微软雅黑" panose="020B0503020204020204" pitchFamily="34" charset="-122"/>
                <a:ea typeface="微软雅黑" panose="020B0503020204020204" pitchFamily="34" charset="-122"/>
              </a:rPr>
              <a:t>万</a:t>
            </a:r>
            <a:r>
              <a:rPr lang="zh-CN" altLang="zh-CN" dirty="0" smtClean="0">
                <a:latin typeface="微软雅黑" panose="020B0503020204020204" pitchFamily="34" charset="-122"/>
                <a:ea typeface="微软雅黑" panose="020B0503020204020204" pitchFamily="34" charset="-122"/>
              </a:rPr>
              <a:t>吨</a:t>
            </a:r>
            <a:r>
              <a:rPr lang="zh-CN" altLang="en-US" dirty="0">
                <a:latin typeface="微软雅黑" panose="020B0503020204020204" pitchFamily="34" charset="-122"/>
                <a:ea typeface="微软雅黑" panose="020B0503020204020204" pitchFamily="34" charset="-122"/>
              </a:rPr>
              <a:t>；</a:t>
            </a:r>
            <a:endParaRPr lang="en-US" altLang="zh-CN" dirty="0" smtClean="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pPr>
            <a:r>
              <a:rPr lang="en-US" altLang="zh-CN" dirty="0" smtClean="0">
                <a:latin typeface="微软雅黑" panose="020B0503020204020204" pitchFamily="34" charset="-122"/>
                <a:ea typeface="微软雅黑" panose="020B0503020204020204" pitchFamily="34" charset="-122"/>
              </a:rPr>
              <a:t>2015</a:t>
            </a:r>
            <a:r>
              <a:rPr lang="zh-CN" altLang="zh-CN" dirty="0">
                <a:latin typeface="微软雅黑" panose="020B0503020204020204" pitchFamily="34" charset="-122"/>
                <a:ea typeface="微软雅黑" panose="020B0503020204020204" pitchFamily="34" charset="-122"/>
              </a:rPr>
              <a:t>年</a:t>
            </a:r>
            <a:r>
              <a:rPr lang="zh-CN" altLang="zh-CN" dirty="0" smtClean="0">
                <a:latin typeface="微软雅黑" panose="020B0503020204020204" pitchFamily="34" charset="-122"/>
                <a:ea typeface="微软雅黑" panose="020B0503020204020204" pitchFamily="34" charset="-122"/>
              </a:rPr>
              <a:t>全年钾肥供应</a:t>
            </a:r>
            <a:r>
              <a:rPr lang="zh-CN" altLang="en-US" dirty="0" smtClean="0">
                <a:latin typeface="微软雅黑" panose="020B0503020204020204" pitchFamily="34" charset="-122"/>
                <a:ea typeface="微软雅黑" panose="020B0503020204020204" pitchFamily="34" charset="-122"/>
              </a:rPr>
              <a:t>总</a:t>
            </a:r>
            <a:r>
              <a:rPr lang="zh-CN" altLang="zh-CN" dirty="0" smtClean="0">
                <a:latin typeface="微软雅黑" panose="020B0503020204020204" pitchFamily="34" charset="-122"/>
                <a:ea typeface="微软雅黑" panose="020B0503020204020204" pitchFamily="34" charset="-122"/>
              </a:rPr>
              <a:t>量</a:t>
            </a:r>
            <a:r>
              <a:rPr lang="zh-CN" altLang="zh-CN" dirty="0">
                <a:latin typeface="微软雅黑" panose="020B0503020204020204" pitchFamily="34" charset="-122"/>
                <a:ea typeface="微软雅黑" panose="020B0503020204020204" pitchFamily="34" charset="-122"/>
              </a:rPr>
              <a:t>达到</a:t>
            </a:r>
            <a:r>
              <a:rPr lang="en-US" altLang="zh-CN" dirty="0">
                <a:latin typeface="微软雅黑" panose="020B0503020204020204" pitchFamily="34" charset="-122"/>
                <a:ea typeface="微软雅黑" panose="020B0503020204020204" pitchFamily="34" charset="-122"/>
              </a:rPr>
              <a:t>2000</a:t>
            </a:r>
            <a:r>
              <a:rPr lang="zh-CN" altLang="zh-CN" dirty="0">
                <a:latin typeface="微软雅黑" panose="020B0503020204020204" pitchFamily="34" charset="-122"/>
                <a:ea typeface="微软雅黑" panose="020B0503020204020204" pitchFamily="34" charset="-122"/>
              </a:rPr>
              <a:t>万</a:t>
            </a:r>
            <a:r>
              <a:rPr lang="zh-CN" altLang="zh-CN" dirty="0" smtClean="0">
                <a:latin typeface="微软雅黑" panose="020B0503020204020204" pitchFamily="34" charset="-122"/>
                <a:ea typeface="微软雅黑" panose="020B0503020204020204" pitchFamily="34" charset="-122"/>
              </a:rPr>
              <a:t>吨</a:t>
            </a:r>
            <a:r>
              <a:rPr lang="zh-CN" altLang="en-US" dirty="0" smtClean="0">
                <a:latin typeface="微软雅黑" panose="020B0503020204020204" pitchFamily="34" charset="-122"/>
                <a:ea typeface="微软雅黑" panose="020B0503020204020204" pitchFamily="34" charset="-122"/>
              </a:rPr>
              <a:t>！</a:t>
            </a:r>
            <a:endParaRPr lang="en-US" altLang="zh-CN" dirty="0" smtClean="0">
              <a:latin typeface="微软雅黑" panose="020B0503020204020204" pitchFamily="34" charset="-122"/>
              <a:ea typeface="微软雅黑" panose="020B0503020204020204" pitchFamily="34" charset="-122"/>
            </a:endParaRPr>
          </a:p>
          <a:p>
            <a:pPr>
              <a:lnSpc>
                <a:spcPct val="150000"/>
              </a:lnSpc>
            </a:pPr>
            <a:r>
              <a:rPr lang="zh-CN" altLang="en-US" dirty="0" smtClean="0">
                <a:solidFill>
                  <a:srgbClr val="FF0000"/>
                </a:solidFill>
                <a:latin typeface="微软雅黑" panose="020B0503020204020204" pitchFamily="34" charset="-122"/>
                <a:ea typeface="微软雅黑" panose="020B0503020204020204" pitchFamily="34" charset="-122"/>
              </a:rPr>
              <a:t>需求：</a:t>
            </a:r>
            <a:endParaRPr lang="en-US" altLang="zh-CN" dirty="0" smtClean="0">
              <a:solidFill>
                <a:srgbClr val="FF0000"/>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pPr>
            <a:r>
              <a:rPr lang="zh-CN" altLang="zh-CN" dirty="0" smtClean="0">
                <a:latin typeface="微软雅黑" panose="020B0503020204020204" pitchFamily="34" charset="-122"/>
                <a:ea typeface="微软雅黑" panose="020B0503020204020204" pitchFamily="34" charset="-122"/>
              </a:rPr>
              <a:t>全国</a:t>
            </a:r>
            <a:r>
              <a:rPr lang="zh-CN" altLang="zh-CN" dirty="0">
                <a:latin typeface="微软雅黑" panose="020B0503020204020204" pitchFamily="34" charset="-122"/>
                <a:ea typeface="微软雅黑" panose="020B0503020204020204" pitchFamily="34" charset="-122"/>
              </a:rPr>
              <a:t>复合肥、化工以及农业直接施用消耗资源型钾肥约</a:t>
            </a:r>
            <a:r>
              <a:rPr lang="en-US" altLang="zh-CN" dirty="0">
                <a:latin typeface="微软雅黑" panose="020B0503020204020204" pitchFamily="34" charset="-122"/>
                <a:ea typeface="微软雅黑" panose="020B0503020204020204" pitchFamily="34" charset="-122"/>
              </a:rPr>
              <a:t>1500</a:t>
            </a:r>
            <a:r>
              <a:rPr lang="zh-CN" altLang="zh-CN" dirty="0">
                <a:latin typeface="微软雅黑" panose="020B0503020204020204" pitchFamily="34" charset="-122"/>
                <a:ea typeface="微软雅黑" panose="020B0503020204020204" pitchFamily="34" charset="-122"/>
              </a:rPr>
              <a:t>万</a:t>
            </a:r>
            <a:r>
              <a:rPr lang="zh-CN" altLang="zh-CN" dirty="0" smtClean="0">
                <a:latin typeface="微软雅黑" panose="020B0503020204020204" pitchFamily="34" charset="-122"/>
                <a:ea typeface="微软雅黑" panose="020B0503020204020204" pitchFamily="34" charset="-122"/>
              </a:rPr>
              <a:t>吨</a:t>
            </a:r>
            <a:r>
              <a:rPr lang="zh-CN" altLang="en-US" dirty="0">
                <a:latin typeface="微软雅黑" panose="020B0503020204020204" pitchFamily="34" charset="-122"/>
                <a:ea typeface="微软雅黑" panose="020B0503020204020204" pitchFamily="34" charset="-122"/>
              </a:rPr>
              <a:t>。</a:t>
            </a:r>
            <a:endParaRPr lang="en-US" altLang="zh-CN" dirty="0" smtClean="0">
              <a:latin typeface="微软雅黑" panose="020B0503020204020204" pitchFamily="34" charset="-122"/>
              <a:ea typeface="微软雅黑" panose="020B0503020204020204" pitchFamily="34" charset="-122"/>
            </a:endParaRPr>
          </a:p>
          <a:p>
            <a:pPr>
              <a:lnSpc>
                <a:spcPct val="150000"/>
              </a:lnSpc>
            </a:pPr>
            <a:r>
              <a:rPr lang="en-US" altLang="zh-CN" dirty="0" smtClean="0">
                <a:solidFill>
                  <a:srgbClr val="FF0000"/>
                </a:solidFill>
                <a:latin typeface="微软雅黑" panose="020B0503020204020204" pitchFamily="34" charset="-122"/>
                <a:ea typeface="微软雅黑" panose="020B0503020204020204" pitchFamily="34" charset="-122"/>
              </a:rPr>
              <a:t>2015</a:t>
            </a:r>
            <a:r>
              <a:rPr lang="zh-CN" altLang="en-US" dirty="0" smtClean="0">
                <a:solidFill>
                  <a:srgbClr val="FF0000"/>
                </a:solidFill>
                <a:latin typeface="微软雅黑" panose="020B0503020204020204" pitchFamily="34" charset="-122"/>
                <a:ea typeface="微软雅黑" panose="020B0503020204020204" pitchFamily="34" charset="-122"/>
              </a:rPr>
              <a:t>年底结转库存：</a:t>
            </a:r>
            <a:endParaRPr lang="en-US" altLang="zh-CN" dirty="0">
              <a:solidFill>
                <a:srgbClr val="FF0000"/>
              </a:solidFill>
              <a:latin typeface="微软雅黑" panose="020B0503020204020204" pitchFamily="34" charset="-122"/>
              <a:ea typeface="微软雅黑" panose="020B0503020204020204" pitchFamily="34" charset="-122"/>
            </a:endParaRPr>
          </a:p>
          <a:p>
            <a:pPr>
              <a:lnSpc>
                <a:spcPct val="150000"/>
              </a:lnSpc>
            </a:pPr>
            <a:r>
              <a:rPr lang="zh-CN" altLang="zh-CN" dirty="0" smtClean="0">
                <a:latin typeface="微软雅黑" panose="020B0503020204020204" pitchFamily="34" charset="-122"/>
                <a:ea typeface="微软雅黑" panose="020B0503020204020204" pitchFamily="34" charset="-122"/>
              </a:rPr>
              <a:t>港口</a:t>
            </a:r>
            <a:r>
              <a:rPr lang="zh-CN" altLang="zh-CN" dirty="0">
                <a:latin typeface="微软雅黑" panose="020B0503020204020204" pitchFamily="34" charset="-122"/>
                <a:ea typeface="微软雅黑" panose="020B0503020204020204" pitchFamily="34" charset="-122"/>
              </a:rPr>
              <a:t>结转库存约</a:t>
            </a:r>
            <a:r>
              <a:rPr lang="en-US" altLang="zh-CN" dirty="0">
                <a:latin typeface="微软雅黑" panose="020B0503020204020204" pitchFamily="34" charset="-122"/>
                <a:ea typeface="微软雅黑" panose="020B0503020204020204" pitchFamily="34" charset="-122"/>
              </a:rPr>
              <a:t>300</a:t>
            </a:r>
            <a:r>
              <a:rPr lang="zh-CN" altLang="zh-CN" dirty="0">
                <a:latin typeface="微软雅黑" panose="020B0503020204020204" pitchFamily="34" charset="-122"/>
                <a:ea typeface="微软雅黑" panose="020B0503020204020204" pitchFamily="34" charset="-122"/>
              </a:rPr>
              <a:t>万吨，内陆约</a:t>
            </a:r>
            <a:r>
              <a:rPr lang="en-US" altLang="zh-CN" dirty="0">
                <a:latin typeface="微软雅黑" panose="020B0503020204020204" pitchFamily="34" charset="-122"/>
                <a:ea typeface="微软雅黑" panose="020B0503020204020204" pitchFamily="34" charset="-122"/>
              </a:rPr>
              <a:t>200</a:t>
            </a:r>
            <a:r>
              <a:rPr lang="zh-CN" altLang="zh-CN" dirty="0">
                <a:latin typeface="微软雅黑" panose="020B0503020204020204" pitchFamily="34" charset="-122"/>
                <a:ea typeface="微软雅黑" panose="020B0503020204020204" pitchFamily="34" charset="-122"/>
              </a:rPr>
              <a:t>万吨</a:t>
            </a:r>
            <a:r>
              <a:rPr lang="zh-CN" altLang="zh-CN" dirty="0" smtClean="0">
                <a:latin typeface="微软雅黑" panose="020B0503020204020204" pitchFamily="34" charset="-122"/>
                <a:ea typeface="微软雅黑" panose="020B0503020204020204" pitchFamily="34" charset="-122"/>
              </a:rPr>
              <a:t>。</a:t>
            </a:r>
            <a:endParaRPr lang="zh-CN" altLang="zh-CN" dirty="0">
              <a:latin typeface="微软雅黑" panose="020B0503020204020204" pitchFamily="34" charset="-122"/>
              <a:ea typeface="微软雅黑" panose="020B0503020204020204" pitchFamily="34" charset="-122"/>
            </a:endParaRPr>
          </a:p>
        </p:txBody>
      </p:sp>
      <p:sp>
        <p:nvSpPr>
          <p:cNvPr id="5" name="文本框 4"/>
          <p:cNvSpPr txBox="1"/>
          <p:nvPr/>
        </p:nvSpPr>
        <p:spPr>
          <a:xfrm>
            <a:off x="176952" y="117919"/>
            <a:ext cx="5858088" cy="55399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1217612" rtl="0" fontAlgn="auto" latinLnBrk="1" hangingPunct="0">
              <a:lnSpc>
                <a:spcPct val="100000"/>
              </a:lnSpc>
              <a:spcBef>
                <a:spcPts val="0"/>
              </a:spcBef>
              <a:spcAft>
                <a:spcPts val="0"/>
              </a:spcAft>
              <a:buClrTx/>
              <a:buSzTx/>
              <a:buFontTx/>
              <a:buNone/>
              <a:tabLst/>
            </a:pPr>
            <a:r>
              <a:rPr lang="en-US" altLang="zh-CN" sz="3000" dirty="0" smtClean="0">
                <a:latin typeface="微软雅黑" panose="020B0503020204020204" pitchFamily="34" charset="-122"/>
                <a:ea typeface="微软雅黑" panose="020B0503020204020204" pitchFamily="34" charset="-122"/>
                <a:sym typeface="幼圆"/>
              </a:rPr>
              <a:t>2015</a:t>
            </a:r>
            <a:r>
              <a:rPr lang="zh-CN" altLang="en-US" sz="3000" dirty="0" smtClean="0">
                <a:latin typeface="微软雅黑" panose="020B0503020204020204" pitchFamily="34" charset="-122"/>
                <a:ea typeface="微软雅黑" panose="020B0503020204020204" pitchFamily="34" charset="-122"/>
                <a:sym typeface="幼圆"/>
              </a:rPr>
              <a:t>年钾肥行情回顾</a:t>
            </a:r>
            <a:endParaRPr kumimoji="0" lang="zh-CN" altLang="en-US" sz="3000" b="0" i="0" u="none" strike="noStrike" cap="none" spc="0" normalizeH="0" baseline="0" dirty="0">
              <a:ln>
                <a:noFill/>
              </a:ln>
              <a:effectLst/>
              <a:uFillTx/>
              <a:latin typeface="微软雅黑" panose="020B0503020204020204" pitchFamily="34" charset="-122"/>
              <a:ea typeface="微软雅黑" panose="020B0503020204020204" pitchFamily="34" charset="-122"/>
              <a:sym typeface="幼圆"/>
            </a:endParaRPr>
          </a:p>
        </p:txBody>
      </p:sp>
      <p:sp>
        <p:nvSpPr>
          <p:cNvPr id="7" name="文本框 6"/>
          <p:cNvSpPr txBox="1"/>
          <p:nvPr/>
        </p:nvSpPr>
        <p:spPr>
          <a:xfrm>
            <a:off x="7106195" y="1129061"/>
            <a:ext cx="4702628" cy="45890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nSpc>
                <a:spcPct val="150000"/>
              </a:lnSpc>
            </a:pPr>
            <a:r>
              <a:rPr lang="en-US" altLang="zh-CN" dirty="0" smtClean="0">
                <a:latin typeface="微软雅黑" panose="020B0503020204020204" pitchFamily="34" charset="-122"/>
                <a:ea typeface="微软雅黑" panose="020B0503020204020204" pitchFamily="34" charset="-122"/>
              </a:rPr>
              <a:t>2015</a:t>
            </a:r>
            <a:r>
              <a:rPr lang="zh-CN" altLang="en-US" dirty="0" smtClean="0">
                <a:latin typeface="微软雅黑" panose="020B0503020204020204" pitchFamily="34" charset="-122"/>
                <a:ea typeface="微软雅黑" panose="020B0503020204020204" pitchFamily="34" charset="-122"/>
              </a:rPr>
              <a:t>年度供求平衡分析</a:t>
            </a:r>
            <a:endParaRPr lang="en-US" altLang="zh-CN" dirty="0" smtClean="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905865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1408" y="1004617"/>
            <a:ext cx="11726420" cy="5513747"/>
          </a:xfrm>
          <a:prstGeom prst="rect">
            <a:avLst/>
          </a:prstGeom>
        </p:spPr>
      </p:pic>
      <p:sp>
        <p:nvSpPr>
          <p:cNvPr id="3" name="文本框 2"/>
          <p:cNvSpPr txBox="1"/>
          <p:nvPr/>
        </p:nvSpPr>
        <p:spPr>
          <a:xfrm>
            <a:off x="176952" y="117919"/>
            <a:ext cx="5858088" cy="55399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1217612" rtl="0" fontAlgn="auto" latinLnBrk="1" hangingPunct="0">
              <a:lnSpc>
                <a:spcPct val="100000"/>
              </a:lnSpc>
              <a:spcBef>
                <a:spcPts val="0"/>
              </a:spcBef>
              <a:spcAft>
                <a:spcPts val="0"/>
              </a:spcAft>
              <a:buClrTx/>
              <a:buSzTx/>
              <a:buFontTx/>
              <a:buNone/>
              <a:tabLst/>
            </a:pPr>
            <a:r>
              <a:rPr lang="en-US" altLang="zh-CN" sz="3000" dirty="0" smtClean="0">
                <a:latin typeface="微软雅黑" panose="020B0503020204020204" pitchFamily="34" charset="-122"/>
                <a:ea typeface="微软雅黑" panose="020B0503020204020204" pitchFamily="34" charset="-122"/>
                <a:sym typeface="幼圆"/>
              </a:rPr>
              <a:t>2015</a:t>
            </a:r>
            <a:r>
              <a:rPr lang="zh-CN" altLang="en-US" sz="3000" dirty="0" smtClean="0">
                <a:latin typeface="微软雅黑" panose="020B0503020204020204" pitchFamily="34" charset="-122"/>
                <a:ea typeface="微软雅黑" panose="020B0503020204020204" pitchFamily="34" charset="-122"/>
                <a:sym typeface="幼圆"/>
              </a:rPr>
              <a:t>年钾肥行情回顾</a:t>
            </a:r>
            <a:endParaRPr kumimoji="0" lang="zh-CN" altLang="en-US" sz="3000" b="0" i="0" u="none" strike="noStrike" cap="none" spc="0" normalizeH="0" baseline="0" dirty="0">
              <a:ln>
                <a:noFill/>
              </a:ln>
              <a:effectLst/>
              <a:uFillTx/>
              <a:latin typeface="微软雅黑" panose="020B0503020204020204" pitchFamily="34" charset="-122"/>
              <a:ea typeface="微软雅黑" panose="020B0503020204020204" pitchFamily="34" charset="-122"/>
              <a:sym typeface="幼圆"/>
            </a:endParaRPr>
          </a:p>
        </p:txBody>
      </p:sp>
    </p:spTree>
    <p:extLst>
      <p:ext uri="{BB962C8B-B14F-4D97-AF65-F5344CB8AC3E}">
        <p14:creationId xmlns:p14="http://schemas.microsoft.com/office/powerpoint/2010/main" val="41773491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76952" y="117919"/>
            <a:ext cx="5858088" cy="55399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1217612" rtl="0" fontAlgn="auto" latinLnBrk="1" hangingPunct="0">
              <a:lnSpc>
                <a:spcPct val="100000"/>
              </a:lnSpc>
              <a:spcBef>
                <a:spcPts val="0"/>
              </a:spcBef>
              <a:spcAft>
                <a:spcPts val="0"/>
              </a:spcAft>
              <a:buClrTx/>
              <a:buSzTx/>
              <a:buFontTx/>
              <a:buNone/>
              <a:tabLst/>
            </a:pPr>
            <a:r>
              <a:rPr lang="en-US" altLang="zh-CN" sz="3000" dirty="0" smtClean="0">
                <a:latin typeface="微软雅黑" panose="020B0503020204020204" pitchFamily="34" charset="-122"/>
                <a:ea typeface="微软雅黑" panose="020B0503020204020204" pitchFamily="34" charset="-122"/>
                <a:sym typeface="幼圆"/>
              </a:rPr>
              <a:t>2015</a:t>
            </a:r>
            <a:r>
              <a:rPr lang="zh-CN" altLang="en-US" sz="3000" dirty="0" smtClean="0">
                <a:latin typeface="微软雅黑" panose="020B0503020204020204" pitchFamily="34" charset="-122"/>
                <a:ea typeface="微软雅黑" panose="020B0503020204020204" pitchFamily="34" charset="-122"/>
                <a:sym typeface="幼圆"/>
              </a:rPr>
              <a:t>年钾肥行情回顾</a:t>
            </a:r>
            <a:endParaRPr kumimoji="0" lang="zh-CN" altLang="en-US" sz="3000" b="0" i="0" u="none" strike="noStrike" cap="none" spc="0" normalizeH="0" baseline="0" dirty="0">
              <a:ln>
                <a:noFill/>
              </a:ln>
              <a:effectLst/>
              <a:uFillTx/>
              <a:latin typeface="微软雅黑" panose="020B0503020204020204" pitchFamily="34" charset="-122"/>
              <a:ea typeface="微软雅黑" panose="020B0503020204020204" pitchFamily="34" charset="-122"/>
              <a:sym typeface="幼圆"/>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952" y="1031044"/>
            <a:ext cx="11704426" cy="5461196"/>
          </a:xfrm>
          <a:prstGeom prst="rect">
            <a:avLst/>
          </a:prstGeom>
        </p:spPr>
      </p:pic>
    </p:spTree>
    <p:extLst>
      <p:ext uri="{BB962C8B-B14F-4D97-AF65-F5344CB8AC3E}">
        <p14:creationId xmlns:p14="http://schemas.microsoft.com/office/powerpoint/2010/main" val="3198116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76952" y="117919"/>
            <a:ext cx="5858088" cy="55399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1217612" rtl="0" fontAlgn="auto" latinLnBrk="1" hangingPunct="0">
              <a:lnSpc>
                <a:spcPct val="100000"/>
              </a:lnSpc>
              <a:spcBef>
                <a:spcPts val="0"/>
              </a:spcBef>
              <a:spcAft>
                <a:spcPts val="0"/>
              </a:spcAft>
              <a:buClrTx/>
              <a:buSzTx/>
              <a:buFontTx/>
              <a:buNone/>
              <a:tabLst/>
            </a:pPr>
            <a:r>
              <a:rPr lang="en-US" altLang="zh-CN" sz="3000" dirty="0" smtClean="0">
                <a:latin typeface="微软雅黑" panose="020B0503020204020204" pitchFamily="34" charset="-122"/>
                <a:ea typeface="微软雅黑" panose="020B0503020204020204" pitchFamily="34" charset="-122"/>
                <a:sym typeface="幼圆"/>
              </a:rPr>
              <a:t>2015</a:t>
            </a:r>
            <a:r>
              <a:rPr lang="zh-CN" altLang="en-US" sz="3000" dirty="0" smtClean="0">
                <a:latin typeface="微软雅黑" panose="020B0503020204020204" pitchFamily="34" charset="-122"/>
                <a:ea typeface="微软雅黑" panose="020B0503020204020204" pitchFamily="34" charset="-122"/>
                <a:sym typeface="幼圆"/>
              </a:rPr>
              <a:t>年钾肥行情回顾</a:t>
            </a:r>
            <a:endParaRPr kumimoji="0" lang="zh-CN" altLang="en-US" sz="3000" b="0" i="0" u="none" strike="noStrike" cap="none" spc="0" normalizeH="0" baseline="0" dirty="0">
              <a:ln>
                <a:noFill/>
              </a:ln>
              <a:effectLst/>
              <a:uFillTx/>
              <a:latin typeface="微软雅黑" panose="020B0503020204020204" pitchFamily="34" charset="-122"/>
              <a:ea typeface="微软雅黑" panose="020B0503020204020204" pitchFamily="34" charset="-122"/>
              <a:sym typeface="幼圆"/>
            </a:endParaRPr>
          </a:p>
        </p:txBody>
      </p:sp>
      <p:sp>
        <p:nvSpPr>
          <p:cNvPr id="4" name="矩形 3"/>
          <p:cNvSpPr/>
          <p:nvPr/>
        </p:nvSpPr>
        <p:spPr>
          <a:xfrm>
            <a:off x="702673" y="960422"/>
            <a:ext cx="10664734" cy="5493812"/>
          </a:xfrm>
          <a:prstGeom prst="rect">
            <a:avLst/>
          </a:prstGeom>
          <a:ln>
            <a:solidFill>
              <a:srgbClr val="5B9BD5"/>
            </a:solidFill>
          </a:ln>
        </p:spPr>
        <p:txBody>
          <a:bodyPr wrap="square">
            <a:spAutoFit/>
          </a:bodyPr>
          <a:lstStyle/>
          <a:p>
            <a:pPr marL="285750" indent="-285750">
              <a:lnSpc>
                <a:spcPct val="150000"/>
              </a:lnSpc>
              <a:buFont typeface="Wingdings" panose="05000000000000000000" pitchFamily="2" charset="2"/>
              <a:buChar char="Ø"/>
            </a:pPr>
            <a:r>
              <a:rPr lang="en-US" altLang="zh-CN" dirty="0" smtClean="0">
                <a:latin typeface="微软雅黑" panose="020B0503020204020204" pitchFamily="34" charset="-122"/>
                <a:ea typeface="微软雅黑" panose="020B0503020204020204" pitchFamily="34" charset="-122"/>
              </a:rPr>
              <a:t>2015</a:t>
            </a:r>
            <a:r>
              <a:rPr lang="zh-CN" altLang="zh-CN" dirty="0">
                <a:latin typeface="微软雅黑" panose="020B0503020204020204" pitchFamily="34" charset="-122"/>
                <a:ea typeface="微软雅黑" panose="020B0503020204020204" pitchFamily="34" charset="-122"/>
              </a:rPr>
              <a:t>年第一季度，进口钾海运大合同价格正式出台，较之</a:t>
            </a:r>
            <a:r>
              <a:rPr lang="en-US" altLang="zh-CN" dirty="0">
                <a:latin typeface="微软雅黑" panose="020B0503020204020204" pitchFamily="34" charset="-122"/>
                <a:ea typeface="微软雅黑" panose="020B0503020204020204" pitchFamily="34" charset="-122"/>
              </a:rPr>
              <a:t>2014</a:t>
            </a:r>
            <a:r>
              <a:rPr lang="zh-CN" altLang="zh-CN" dirty="0">
                <a:latin typeface="微软雅黑" panose="020B0503020204020204" pitchFamily="34" charset="-122"/>
                <a:ea typeface="微软雅黑" panose="020B0503020204020204" pitchFamily="34" charset="-122"/>
              </a:rPr>
              <a:t>年的合同价格上涨</a:t>
            </a:r>
            <a:r>
              <a:rPr lang="en-US" altLang="zh-CN" dirty="0">
                <a:latin typeface="微软雅黑" panose="020B0503020204020204" pitchFamily="34" charset="-122"/>
                <a:ea typeface="微软雅黑" panose="020B0503020204020204" pitchFamily="34" charset="-122"/>
              </a:rPr>
              <a:t>10</a:t>
            </a:r>
            <a:r>
              <a:rPr lang="zh-CN" altLang="zh-CN" dirty="0">
                <a:latin typeface="微软雅黑" panose="020B0503020204020204" pitchFamily="34" charset="-122"/>
                <a:ea typeface="微软雅黑" panose="020B0503020204020204" pitchFamily="34" charset="-122"/>
              </a:rPr>
              <a:t>美元</a:t>
            </a:r>
            <a:r>
              <a:rPr lang="en-US" altLang="zh-CN" dirty="0">
                <a:latin typeface="微软雅黑" panose="020B0503020204020204" pitchFamily="34" charset="-122"/>
                <a:ea typeface="微软雅黑" panose="020B0503020204020204" pitchFamily="34" charset="-122"/>
              </a:rPr>
              <a:t>/</a:t>
            </a:r>
            <a:r>
              <a:rPr lang="zh-CN" altLang="zh-CN" dirty="0">
                <a:latin typeface="微软雅黑" panose="020B0503020204020204" pitchFamily="34" charset="-122"/>
                <a:ea typeface="微软雅黑" panose="020B0503020204020204" pitchFamily="34" charset="-122"/>
              </a:rPr>
              <a:t>吨，受到春耕需求以及大合同上涨影响，市场转好，价格</a:t>
            </a:r>
            <a:r>
              <a:rPr lang="zh-CN" altLang="zh-CN" dirty="0" smtClean="0">
                <a:latin typeface="微软雅黑" panose="020B0503020204020204" pitchFamily="34" charset="-122"/>
                <a:ea typeface="微软雅黑" panose="020B0503020204020204" pitchFamily="34" charset="-122"/>
              </a:rPr>
              <a:t>上行</a:t>
            </a:r>
            <a:r>
              <a:rPr lang="zh-CN" altLang="en-US" dirty="0" smtClean="0">
                <a:latin typeface="微软雅黑" panose="020B0503020204020204" pitchFamily="34" charset="-122"/>
                <a:ea typeface="微软雅黑" panose="020B0503020204020204" pitchFamily="34" charset="-122"/>
              </a:rPr>
              <a:t>，出货良好</a:t>
            </a:r>
            <a:r>
              <a:rPr lang="zh-CN" altLang="zh-CN" dirty="0" smtClean="0">
                <a:latin typeface="微软雅黑" panose="020B0503020204020204" pitchFamily="34" charset="-122"/>
                <a:ea typeface="微软雅黑" panose="020B0503020204020204" pitchFamily="34" charset="-122"/>
              </a:rPr>
              <a:t>。</a:t>
            </a:r>
            <a:endParaRPr lang="en-US" altLang="zh-CN" dirty="0" smtClean="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pPr>
            <a:endParaRPr lang="zh-CN" altLang="zh-CN"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pPr>
            <a:r>
              <a:rPr lang="zh-CN" altLang="zh-CN" dirty="0">
                <a:latin typeface="微软雅黑" panose="020B0503020204020204" pitchFamily="34" charset="-122"/>
                <a:ea typeface="微软雅黑" panose="020B0503020204020204" pitchFamily="34" charset="-122"/>
              </a:rPr>
              <a:t>第二季度，海运大合同陆续签定，合同总量超过</a:t>
            </a:r>
            <a:r>
              <a:rPr lang="en-US" altLang="zh-CN" dirty="0">
                <a:latin typeface="微软雅黑" panose="020B0503020204020204" pitchFamily="34" charset="-122"/>
                <a:ea typeface="微软雅黑" panose="020B0503020204020204" pitchFamily="34" charset="-122"/>
              </a:rPr>
              <a:t>600</a:t>
            </a:r>
            <a:r>
              <a:rPr lang="zh-CN" altLang="zh-CN" dirty="0">
                <a:latin typeface="微软雅黑" panose="020B0503020204020204" pitchFamily="34" charset="-122"/>
                <a:ea typeface="微软雅黑" panose="020B0503020204020204" pitchFamily="34" charset="-122"/>
              </a:rPr>
              <a:t>万吨，但季度后期由于需求进入淡季，市场交易清淡，行情下滑</a:t>
            </a:r>
            <a:r>
              <a:rPr lang="zh-CN" altLang="zh-CN" dirty="0" smtClean="0">
                <a:latin typeface="微软雅黑" panose="020B0503020204020204" pitchFamily="34" charset="-122"/>
                <a:ea typeface="微软雅黑" panose="020B0503020204020204" pitchFamily="34" charset="-122"/>
              </a:rPr>
              <a:t>。</a:t>
            </a:r>
            <a:endParaRPr lang="en-US" altLang="zh-CN" dirty="0" smtClean="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pPr>
            <a:endParaRPr lang="zh-CN" altLang="zh-CN"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pPr>
            <a:r>
              <a:rPr lang="zh-CN" altLang="zh-CN" dirty="0">
                <a:latin typeface="微软雅黑" panose="020B0503020204020204" pitchFamily="34" charset="-122"/>
                <a:ea typeface="微软雅黑" panose="020B0503020204020204" pitchFamily="34" charset="-122"/>
              </a:rPr>
              <a:t>第三季度</a:t>
            </a:r>
            <a:r>
              <a:rPr lang="zh-CN" altLang="zh-CN" dirty="0" smtClean="0">
                <a:latin typeface="微软雅黑" panose="020B0503020204020204" pitchFamily="34" charset="-122"/>
                <a:ea typeface="微软雅黑" panose="020B0503020204020204" pitchFamily="34" charset="-122"/>
              </a:rPr>
              <a:t>，化肥</a:t>
            </a:r>
            <a:r>
              <a:rPr lang="zh-CN" altLang="en-US" dirty="0" smtClean="0">
                <a:latin typeface="微软雅黑" panose="020B0503020204020204" pitchFamily="34" charset="-122"/>
                <a:ea typeface="微软雅黑" panose="020B0503020204020204" pitchFamily="34" charset="-122"/>
              </a:rPr>
              <a:t>恢复征收增值税</a:t>
            </a:r>
            <a:r>
              <a:rPr lang="zh-CN"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税率</a:t>
            </a:r>
            <a:r>
              <a:rPr lang="en-US" altLang="zh-CN" dirty="0" smtClean="0">
                <a:latin typeface="微软雅黑" panose="020B0503020204020204" pitchFamily="34" charset="-122"/>
                <a:ea typeface="微软雅黑" panose="020B0503020204020204" pitchFamily="34" charset="-122"/>
              </a:rPr>
              <a:t>13%</a:t>
            </a:r>
            <a:r>
              <a:rPr lang="zh-CN" altLang="en-US" dirty="0">
                <a:latin typeface="微软雅黑" panose="020B0503020204020204" pitchFamily="34" charset="-122"/>
                <a:ea typeface="微软雅黑" panose="020B0503020204020204" pitchFamily="34" charset="-122"/>
              </a:rPr>
              <a:t>，</a:t>
            </a:r>
            <a:r>
              <a:rPr lang="zh-CN" altLang="zh-CN" dirty="0" smtClean="0">
                <a:latin typeface="微软雅黑" panose="020B0503020204020204" pitchFamily="34" charset="-122"/>
                <a:ea typeface="微软雅黑" panose="020B0503020204020204" pitchFamily="34" charset="-122"/>
              </a:rPr>
              <a:t>由于</a:t>
            </a:r>
            <a:r>
              <a:rPr lang="zh-CN" altLang="zh-CN" dirty="0">
                <a:latin typeface="微软雅黑" panose="020B0503020204020204" pitchFamily="34" charset="-122"/>
                <a:ea typeface="微软雅黑" panose="020B0503020204020204" pitchFamily="34" charset="-122"/>
              </a:rPr>
              <a:t>钾肥基本无进项，形成销项</a:t>
            </a:r>
            <a:r>
              <a:rPr lang="zh-CN" altLang="en-US" dirty="0">
                <a:latin typeface="微软雅黑" panose="020B0503020204020204" pitchFamily="34" charset="-122"/>
                <a:ea typeface="微软雅黑" panose="020B0503020204020204" pitchFamily="34" charset="-122"/>
              </a:rPr>
              <a:t>无抵扣</a:t>
            </a:r>
            <a:r>
              <a:rPr lang="zh-CN" altLang="zh-CN" dirty="0">
                <a:latin typeface="微软雅黑" panose="020B0503020204020204" pitchFamily="34" charset="-122"/>
                <a:ea typeface="微软雅黑" panose="020B0503020204020204" pitchFamily="34" charset="-122"/>
              </a:rPr>
              <a:t>的局面，导致最终下游产品价格的</a:t>
            </a:r>
            <a:r>
              <a:rPr lang="zh-CN" altLang="zh-CN" dirty="0" smtClean="0">
                <a:latin typeface="微软雅黑" panose="020B0503020204020204" pitchFamily="34" charset="-122"/>
                <a:ea typeface="微软雅黑" panose="020B0503020204020204" pitchFamily="34" charset="-122"/>
              </a:rPr>
              <a:t>上涨</a:t>
            </a:r>
            <a:r>
              <a:rPr lang="zh-CN" altLang="en-US" dirty="0" smtClean="0">
                <a:latin typeface="微软雅黑" panose="020B0503020204020204" pitchFamily="34" charset="-122"/>
                <a:ea typeface="微软雅黑" panose="020B0503020204020204" pitchFamily="34" charset="-122"/>
              </a:rPr>
              <a:t>。但补充通知又规定，</a:t>
            </a:r>
            <a:r>
              <a:rPr lang="zh-CN" altLang="zh-CN" dirty="0" smtClean="0">
                <a:latin typeface="微软雅黑" panose="020B0503020204020204" pitchFamily="34" charset="-122"/>
                <a:ea typeface="微软雅黑" panose="020B0503020204020204" pitchFamily="34" charset="-122"/>
              </a:rPr>
              <a:t>自</a:t>
            </a:r>
            <a:r>
              <a:rPr lang="en-US" altLang="zh-CN" dirty="0">
                <a:latin typeface="微软雅黑" panose="020B0503020204020204" pitchFamily="34" charset="-122"/>
                <a:ea typeface="微软雅黑" panose="020B0503020204020204" pitchFamily="34" charset="-122"/>
              </a:rPr>
              <a:t>2015</a:t>
            </a:r>
            <a:r>
              <a:rPr lang="zh-CN" altLang="zh-CN" dirty="0">
                <a:latin typeface="微软雅黑" panose="020B0503020204020204" pitchFamily="34" charset="-122"/>
                <a:ea typeface="微软雅黑" panose="020B0503020204020204" pitchFamily="34" charset="-122"/>
              </a:rPr>
              <a:t>年</a:t>
            </a:r>
            <a:r>
              <a:rPr lang="en-US" altLang="zh-CN" dirty="0">
                <a:latin typeface="微软雅黑" panose="020B0503020204020204" pitchFamily="34" charset="-122"/>
                <a:ea typeface="微软雅黑" panose="020B0503020204020204" pitchFamily="34" charset="-122"/>
              </a:rPr>
              <a:t>9</a:t>
            </a:r>
            <a:r>
              <a:rPr lang="zh-CN" altLang="zh-CN" dirty="0">
                <a:latin typeface="微软雅黑" panose="020B0503020204020204" pitchFamily="34" charset="-122"/>
                <a:ea typeface="微软雅黑" panose="020B0503020204020204" pitchFamily="34" charset="-122"/>
              </a:rPr>
              <a:t>月</a:t>
            </a:r>
            <a:r>
              <a:rPr lang="en-US" altLang="zh-CN" dirty="0">
                <a:latin typeface="微软雅黑" panose="020B0503020204020204" pitchFamily="34" charset="-122"/>
                <a:ea typeface="微软雅黑" panose="020B0503020204020204" pitchFamily="34" charset="-122"/>
              </a:rPr>
              <a:t>1</a:t>
            </a:r>
            <a:r>
              <a:rPr lang="zh-CN" altLang="zh-CN" dirty="0">
                <a:latin typeface="微软雅黑" panose="020B0503020204020204" pitchFamily="34" charset="-122"/>
                <a:ea typeface="微软雅黑" panose="020B0503020204020204" pitchFamily="34" charset="-122"/>
              </a:rPr>
              <a:t>日起至</a:t>
            </a:r>
            <a:r>
              <a:rPr lang="en-US" altLang="zh-CN" dirty="0">
                <a:latin typeface="微软雅黑" panose="020B0503020204020204" pitchFamily="34" charset="-122"/>
                <a:ea typeface="微软雅黑" panose="020B0503020204020204" pitchFamily="34" charset="-122"/>
              </a:rPr>
              <a:t>2016</a:t>
            </a:r>
            <a:r>
              <a:rPr lang="zh-CN" altLang="zh-CN" dirty="0">
                <a:latin typeface="微软雅黑" panose="020B0503020204020204" pitchFamily="34" charset="-122"/>
                <a:ea typeface="微软雅黑" panose="020B0503020204020204" pitchFamily="34" charset="-122"/>
              </a:rPr>
              <a:t>年</a:t>
            </a:r>
            <a:r>
              <a:rPr lang="en-US" altLang="zh-CN" dirty="0">
                <a:latin typeface="微软雅黑" panose="020B0503020204020204" pitchFamily="34" charset="-122"/>
                <a:ea typeface="微软雅黑" panose="020B0503020204020204" pitchFamily="34" charset="-122"/>
              </a:rPr>
              <a:t>6</a:t>
            </a:r>
            <a:r>
              <a:rPr lang="zh-CN" altLang="zh-CN" dirty="0">
                <a:latin typeface="微软雅黑" panose="020B0503020204020204" pitchFamily="34" charset="-122"/>
                <a:ea typeface="微软雅黑" panose="020B0503020204020204" pitchFamily="34" charset="-122"/>
              </a:rPr>
              <a:t>月</a:t>
            </a:r>
            <a:r>
              <a:rPr lang="en-US" altLang="zh-CN" dirty="0">
                <a:latin typeface="微软雅黑" panose="020B0503020204020204" pitchFamily="34" charset="-122"/>
                <a:ea typeface="微软雅黑" panose="020B0503020204020204" pitchFamily="34" charset="-122"/>
              </a:rPr>
              <a:t>30</a:t>
            </a:r>
            <a:r>
              <a:rPr lang="zh-CN" altLang="zh-CN" dirty="0">
                <a:latin typeface="微软雅黑" panose="020B0503020204020204" pitchFamily="34" charset="-122"/>
                <a:ea typeface="微软雅黑" panose="020B0503020204020204" pitchFamily="34" charset="-122"/>
              </a:rPr>
              <a:t>日，</a:t>
            </a:r>
            <a:r>
              <a:rPr lang="zh-CN" altLang="zh-CN" dirty="0" smtClean="0">
                <a:latin typeface="微软雅黑" panose="020B0503020204020204" pitchFamily="34" charset="-122"/>
                <a:ea typeface="微软雅黑" panose="020B0503020204020204" pitchFamily="34" charset="-122"/>
              </a:rPr>
              <a:t>对库存化肥</a:t>
            </a:r>
            <a:r>
              <a:rPr lang="zh-CN" altLang="en-US" dirty="0" smtClean="0">
                <a:latin typeface="微软雅黑" panose="020B0503020204020204" pitchFamily="34" charset="-122"/>
                <a:ea typeface="微软雅黑" panose="020B0503020204020204" pitchFamily="34" charset="-122"/>
              </a:rPr>
              <a:t>征收</a:t>
            </a:r>
            <a:r>
              <a:rPr lang="en-US" altLang="zh-CN" dirty="0" smtClean="0">
                <a:latin typeface="微软雅黑" panose="020B0503020204020204" pitchFamily="34" charset="-122"/>
                <a:ea typeface="微软雅黑" panose="020B0503020204020204" pitchFamily="34" charset="-122"/>
              </a:rPr>
              <a:t>3%</a:t>
            </a:r>
            <a:r>
              <a:rPr lang="zh-CN" altLang="en-US" dirty="0" smtClean="0">
                <a:latin typeface="微软雅黑" panose="020B0503020204020204" pitchFamily="34" charset="-122"/>
                <a:ea typeface="微软雅黑" panose="020B0503020204020204" pitchFamily="34" charset="-122"/>
              </a:rPr>
              <a:t>的</a:t>
            </a:r>
            <a:r>
              <a:rPr lang="zh-CN" altLang="zh-CN" dirty="0" smtClean="0">
                <a:latin typeface="微软雅黑" panose="020B0503020204020204" pitchFamily="34" charset="-122"/>
                <a:ea typeface="微软雅黑" panose="020B0503020204020204" pitchFamily="34" charset="-122"/>
              </a:rPr>
              <a:t>增值税</a:t>
            </a:r>
            <a:r>
              <a:rPr lang="zh-CN" altLang="en-US" dirty="0" smtClean="0">
                <a:latin typeface="微软雅黑" panose="020B0503020204020204" pitchFamily="34" charset="-122"/>
                <a:ea typeface="微软雅黑" panose="020B0503020204020204" pitchFamily="34" charset="-122"/>
              </a:rPr>
              <a:t>，</a:t>
            </a:r>
            <a:r>
              <a:rPr lang="zh-CN" altLang="zh-CN" dirty="0" smtClean="0">
                <a:latin typeface="微软雅黑" panose="020B0503020204020204" pitchFamily="34" charset="-122"/>
                <a:ea typeface="微软雅黑" panose="020B0503020204020204" pitchFamily="34" charset="-122"/>
              </a:rPr>
              <a:t>市场</a:t>
            </a:r>
            <a:r>
              <a:rPr lang="zh-CN" altLang="en-US" dirty="0" smtClean="0">
                <a:latin typeface="微软雅黑" panose="020B0503020204020204" pitchFamily="34" charset="-122"/>
                <a:ea typeface="微软雅黑" panose="020B0503020204020204" pitchFamily="34" charset="-122"/>
              </a:rPr>
              <a:t>随即陷入</a:t>
            </a:r>
            <a:r>
              <a:rPr lang="zh-CN" altLang="zh-CN" dirty="0" smtClean="0">
                <a:latin typeface="微软雅黑" panose="020B0503020204020204" pitchFamily="34" charset="-122"/>
                <a:ea typeface="微软雅黑" panose="020B0503020204020204" pitchFamily="34" charset="-122"/>
              </a:rPr>
              <a:t>观望</a:t>
            </a:r>
            <a:r>
              <a:rPr lang="zh-CN" altLang="en-US" dirty="0" smtClean="0">
                <a:latin typeface="微软雅黑" panose="020B0503020204020204" pitchFamily="34" charset="-122"/>
                <a:ea typeface="微软雅黑" panose="020B0503020204020204" pitchFamily="34" charset="-122"/>
              </a:rPr>
              <a:t>。最终，</a:t>
            </a:r>
            <a:r>
              <a:rPr lang="zh-CN" altLang="zh-CN" dirty="0" smtClean="0">
                <a:latin typeface="微软雅黑" panose="020B0503020204020204" pitchFamily="34" charset="-122"/>
                <a:ea typeface="微软雅黑" panose="020B0503020204020204" pitchFamily="34" charset="-122"/>
              </a:rPr>
              <a:t>价格</a:t>
            </a:r>
            <a:r>
              <a:rPr lang="zh-CN" altLang="zh-CN" dirty="0">
                <a:latin typeface="微软雅黑" panose="020B0503020204020204" pitchFamily="34" charset="-122"/>
                <a:ea typeface="微软雅黑" panose="020B0503020204020204" pitchFamily="34" charset="-122"/>
              </a:rPr>
              <a:t>由于税务原因出现上涨，</a:t>
            </a:r>
            <a:r>
              <a:rPr lang="zh-CN" altLang="zh-CN" dirty="0" smtClean="0">
                <a:latin typeface="微软雅黑" panose="020B0503020204020204" pitchFamily="34" charset="-122"/>
                <a:ea typeface="微软雅黑" panose="020B0503020204020204" pitchFamily="34" charset="-122"/>
              </a:rPr>
              <a:t>但</a:t>
            </a:r>
            <a:r>
              <a:rPr lang="zh-CN" altLang="en-US" dirty="0" smtClean="0">
                <a:latin typeface="微软雅黑" panose="020B0503020204020204" pitchFamily="34" charset="-122"/>
                <a:ea typeface="微软雅黑" panose="020B0503020204020204" pitchFamily="34" charset="-122"/>
              </a:rPr>
              <a:t>总</a:t>
            </a:r>
            <a:r>
              <a:rPr lang="zh-CN" altLang="zh-CN" dirty="0" smtClean="0">
                <a:latin typeface="微软雅黑" panose="020B0503020204020204" pitchFamily="34" charset="-122"/>
                <a:ea typeface="微软雅黑" panose="020B0503020204020204" pitchFamily="34" charset="-122"/>
              </a:rPr>
              <a:t>成交</a:t>
            </a:r>
            <a:r>
              <a:rPr lang="zh-CN" altLang="en-US" dirty="0" smtClean="0">
                <a:latin typeface="微软雅黑" panose="020B0503020204020204" pitchFamily="34" charset="-122"/>
                <a:ea typeface="微软雅黑" panose="020B0503020204020204" pitchFamily="34" charset="-122"/>
              </a:rPr>
              <a:t>量</a:t>
            </a:r>
            <a:r>
              <a:rPr lang="zh-CN" altLang="zh-CN" dirty="0" smtClean="0">
                <a:latin typeface="微软雅黑" panose="020B0503020204020204" pitchFamily="34" charset="-122"/>
                <a:ea typeface="微软雅黑" panose="020B0503020204020204" pitchFamily="34" charset="-122"/>
              </a:rPr>
              <a:t>不</a:t>
            </a:r>
            <a:r>
              <a:rPr lang="zh-CN" altLang="en-US" dirty="0" smtClean="0">
                <a:latin typeface="微软雅黑" panose="020B0503020204020204" pitchFamily="34" charset="-122"/>
                <a:ea typeface="微软雅黑" panose="020B0503020204020204" pitchFamily="34" charset="-122"/>
              </a:rPr>
              <a:t>大</a:t>
            </a:r>
            <a:r>
              <a:rPr lang="zh-CN" altLang="zh-CN" dirty="0" smtClean="0">
                <a:latin typeface="微软雅黑" panose="020B0503020204020204" pitchFamily="34" charset="-122"/>
                <a:ea typeface="微软雅黑" panose="020B0503020204020204" pitchFamily="34" charset="-122"/>
              </a:rPr>
              <a:t>。</a:t>
            </a:r>
            <a:r>
              <a:rPr lang="zh-CN" altLang="en-US" dirty="0" smtClean="0">
                <a:latin typeface="微软雅黑" panose="020B0503020204020204" pitchFamily="34" charset="-122"/>
                <a:ea typeface="微软雅黑" panose="020B0503020204020204" pitchFamily="34" charset="-122"/>
              </a:rPr>
              <a:t>其它品种，如尿素，在征收增值税后价格不涨，反而持续下跌，与钾肥形成鲜明对比。</a:t>
            </a:r>
            <a:endParaRPr lang="en-US" altLang="zh-CN" dirty="0" smtClean="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pPr>
            <a:endParaRPr lang="zh-CN" altLang="zh-CN"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pPr>
            <a:r>
              <a:rPr lang="zh-CN" altLang="zh-CN" dirty="0" smtClean="0">
                <a:latin typeface="微软雅黑" panose="020B0503020204020204" pitchFamily="34" charset="-122"/>
                <a:ea typeface="微软雅黑" panose="020B0503020204020204" pitchFamily="34" charset="-122"/>
              </a:rPr>
              <a:t>第四季度</a:t>
            </a:r>
            <a:r>
              <a:rPr lang="zh-CN" altLang="zh-CN" dirty="0">
                <a:latin typeface="微软雅黑" panose="020B0503020204020204" pitchFamily="34" charset="-122"/>
                <a:ea typeface="微软雅黑" panose="020B0503020204020204" pitchFamily="34" charset="-122"/>
              </a:rPr>
              <a:t>，受到国际大宗商品行情下跌、国际钾肥行情下滑</a:t>
            </a:r>
            <a:r>
              <a:rPr lang="zh-CN" altLang="zh-CN" dirty="0" smtClean="0">
                <a:latin typeface="微软雅黑" panose="020B0503020204020204" pitchFamily="34" charset="-122"/>
                <a:ea typeface="微软雅黑" panose="020B0503020204020204" pitchFamily="34" charset="-122"/>
              </a:rPr>
              <a:t>以及增值税</a:t>
            </a:r>
            <a:r>
              <a:rPr lang="zh-CN" altLang="zh-CN" dirty="0">
                <a:latin typeface="微软雅黑" panose="020B0503020204020204" pitchFamily="34" charset="-122"/>
                <a:ea typeface="微软雅黑" panose="020B0503020204020204" pitchFamily="34" charset="-122"/>
              </a:rPr>
              <a:t>预期下调等因素影响，国内钾肥行情走高后急剧下跌</a:t>
            </a:r>
            <a:r>
              <a:rPr lang="zh-CN" altLang="zh-CN" dirty="0" smtClean="0">
                <a:latin typeface="微软雅黑" panose="020B0503020204020204" pitchFamily="34" charset="-122"/>
                <a:ea typeface="微软雅黑" panose="020B0503020204020204" pitchFamily="34" charset="-122"/>
              </a:rPr>
              <a:t>，</a:t>
            </a:r>
            <a:r>
              <a:rPr lang="en-US" altLang="zh-CN" dirty="0" smtClean="0">
                <a:latin typeface="微软雅黑" panose="020B0503020204020204" pitchFamily="34" charset="-122"/>
                <a:ea typeface="微软雅黑" panose="020B0503020204020204" pitchFamily="34" charset="-122"/>
              </a:rPr>
              <a:t>11</a:t>
            </a:r>
            <a:r>
              <a:rPr lang="zh-CN" altLang="zh-CN" dirty="0">
                <a:latin typeface="微软雅黑" panose="020B0503020204020204" pitchFamily="34" charset="-122"/>
                <a:ea typeface="微软雅黑" panose="020B0503020204020204" pitchFamily="34" charset="-122"/>
              </a:rPr>
              <a:t>月</a:t>
            </a:r>
            <a:r>
              <a:rPr lang="en-US" altLang="zh-CN" dirty="0">
                <a:latin typeface="微软雅黑" panose="020B0503020204020204" pitchFamily="34" charset="-122"/>
                <a:ea typeface="微软雅黑" panose="020B0503020204020204" pitchFamily="34" charset="-122"/>
              </a:rPr>
              <a:t>-12</a:t>
            </a:r>
            <a:r>
              <a:rPr lang="zh-CN" altLang="zh-CN" dirty="0">
                <a:latin typeface="微软雅黑" panose="020B0503020204020204" pitchFamily="34" charset="-122"/>
                <a:ea typeface="微软雅黑" panose="020B0503020204020204" pitchFamily="34" charset="-122"/>
              </a:rPr>
              <a:t>月价格下跌约</a:t>
            </a:r>
            <a:r>
              <a:rPr lang="en-US" altLang="zh-CN" dirty="0" smtClean="0">
                <a:latin typeface="微软雅黑" panose="020B0503020204020204" pitchFamily="34" charset="-122"/>
                <a:ea typeface="微软雅黑" panose="020B0503020204020204" pitchFamily="34" charset="-122"/>
              </a:rPr>
              <a:t>200</a:t>
            </a:r>
            <a:r>
              <a:rPr lang="zh-CN" altLang="zh-CN" dirty="0" smtClean="0">
                <a:latin typeface="微软雅黑" panose="020B0503020204020204" pitchFamily="34" charset="-122"/>
                <a:ea typeface="微软雅黑" panose="020B0503020204020204" pitchFamily="34" charset="-122"/>
              </a:rPr>
              <a:t>元</a:t>
            </a:r>
            <a:r>
              <a:rPr lang="en-US" altLang="zh-CN" dirty="0">
                <a:latin typeface="微软雅黑" panose="020B0503020204020204" pitchFamily="34" charset="-122"/>
                <a:ea typeface="微软雅黑" panose="020B0503020204020204" pitchFamily="34" charset="-122"/>
              </a:rPr>
              <a:t>/</a:t>
            </a:r>
            <a:r>
              <a:rPr lang="zh-CN" altLang="zh-CN" dirty="0" smtClean="0">
                <a:latin typeface="微软雅黑" panose="020B0503020204020204" pitchFamily="34" charset="-122"/>
                <a:ea typeface="微软雅黑" panose="020B0503020204020204" pitchFamily="34" charset="-122"/>
              </a:rPr>
              <a:t>吨</a:t>
            </a:r>
            <a:r>
              <a:rPr lang="zh-CN" altLang="en-US" dirty="0" smtClean="0">
                <a:latin typeface="微软雅黑" panose="020B0503020204020204" pitchFamily="34" charset="-122"/>
                <a:ea typeface="微软雅黑" panose="020B0503020204020204" pitchFamily="34" charset="-122"/>
              </a:rPr>
              <a:t>，</a:t>
            </a:r>
            <a:r>
              <a:rPr lang="en-US" altLang="zh-CN" dirty="0" smtClean="0">
                <a:latin typeface="微软雅黑" panose="020B0503020204020204" pitchFamily="34" charset="-122"/>
                <a:ea typeface="微软雅黑" panose="020B0503020204020204" pitchFamily="34" charset="-122"/>
              </a:rPr>
              <a:t>2016</a:t>
            </a:r>
            <a:r>
              <a:rPr lang="zh-CN" altLang="en-US" dirty="0" smtClean="0">
                <a:latin typeface="微软雅黑" panose="020B0503020204020204" pitchFamily="34" charset="-122"/>
                <a:ea typeface="微软雅黑" panose="020B0503020204020204" pitchFamily="34" charset="-122"/>
              </a:rPr>
              <a:t>年</a:t>
            </a:r>
            <a:r>
              <a:rPr lang="en-US" altLang="zh-CN" dirty="0" smtClean="0">
                <a:latin typeface="微软雅黑" panose="020B0503020204020204" pitchFamily="34" charset="-122"/>
                <a:ea typeface="微软雅黑" panose="020B0503020204020204" pitchFamily="34" charset="-122"/>
              </a:rPr>
              <a:t>1</a:t>
            </a:r>
            <a:r>
              <a:rPr lang="zh-CN" altLang="en-US" dirty="0" smtClean="0">
                <a:latin typeface="微软雅黑" panose="020B0503020204020204" pitchFamily="34" charset="-122"/>
                <a:ea typeface="微软雅黑" panose="020B0503020204020204" pitchFamily="34" charset="-122"/>
              </a:rPr>
              <a:t>月份之后，再次下跌</a:t>
            </a:r>
            <a:r>
              <a:rPr lang="en-US" altLang="zh-CN" dirty="0" smtClean="0">
                <a:latin typeface="微软雅黑" panose="020B0503020204020204" pitchFamily="34" charset="-122"/>
                <a:ea typeface="微软雅黑" panose="020B0503020204020204" pitchFamily="34" charset="-122"/>
              </a:rPr>
              <a:t>200</a:t>
            </a:r>
            <a:r>
              <a:rPr lang="zh-CN" altLang="zh-CN" dirty="0">
                <a:latin typeface="微软雅黑" panose="020B0503020204020204" pitchFamily="34" charset="-122"/>
                <a:ea typeface="微软雅黑" panose="020B0503020204020204" pitchFamily="34" charset="-122"/>
              </a:rPr>
              <a:t>元</a:t>
            </a:r>
            <a:r>
              <a:rPr lang="en-US" altLang="zh-CN" dirty="0">
                <a:latin typeface="微软雅黑" panose="020B0503020204020204" pitchFamily="34" charset="-122"/>
                <a:ea typeface="微软雅黑" panose="020B0503020204020204" pitchFamily="34" charset="-122"/>
              </a:rPr>
              <a:t>/</a:t>
            </a:r>
            <a:r>
              <a:rPr lang="zh-CN" altLang="zh-CN" dirty="0" smtClean="0">
                <a:latin typeface="微软雅黑" panose="020B0503020204020204" pitchFamily="34" charset="-122"/>
                <a:ea typeface="微软雅黑" panose="020B0503020204020204" pitchFamily="34" charset="-122"/>
              </a:rPr>
              <a:t>吨</a:t>
            </a:r>
            <a:r>
              <a:rPr lang="zh-CN" altLang="en-US" dirty="0" smtClean="0">
                <a:latin typeface="微软雅黑" panose="020B0503020204020204" pitchFamily="34" charset="-122"/>
                <a:ea typeface="微软雅黑" panose="020B0503020204020204" pitchFamily="34" charset="-122"/>
              </a:rPr>
              <a:t>。</a:t>
            </a: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802750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3787302" y="2792512"/>
            <a:ext cx="553996" cy="305964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eaVert" wrap="square" lIns="45719" tIns="45719" rIns="45719" bIns="45719" numCol="1" spcCol="38100" rtlCol="0" anchor="t">
            <a:spAutoFit/>
          </a:bodyPr>
          <a:lstStyle/>
          <a:p>
            <a:pPr marL="0" marR="0" indent="0" algn="l" defTabSz="1217612" rtl="0" fontAlgn="auto" latinLnBrk="1" hangingPunct="0">
              <a:lnSpc>
                <a:spcPct val="100000"/>
              </a:lnSpc>
              <a:spcBef>
                <a:spcPts val="0"/>
              </a:spcBef>
              <a:spcAft>
                <a:spcPts val="0"/>
              </a:spcAft>
              <a:buClrTx/>
              <a:buSzTx/>
              <a:buFontTx/>
              <a:buNone/>
              <a:tabLst/>
            </a:pPr>
            <a:r>
              <a:rPr lang="en-US" altLang="zh-CN" sz="3000" dirty="0">
                <a:latin typeface="微软雅黑" panose="020B0503020204020204" pitchFamily="34" charset="-122"/>
                <a:ea typeface="微软雅黑" panose="020B0503020204020204" pitchFamily="34" charset="-122"/>
                <a:sym typeface="幼圆"/>
              </a:rPr>
              <a:t>2015</a:t>
            </a:r>
            <a:r>
              <a:rPr lang="zh-CN" altLang="en-US" sz="3000" dirty="0">
                <a:latin typeface="微软雅黑" panose="020B0503020204020204" pitchFamily="34" charset="-122"/>
                <a:ea typeface="微软雅黑" panose="020B0503020204020204" pitchFamily="34" charset="-122"/>
                <a:sym typeface="幼圆"/>
              </a:rPr>
              <a:t>年行情回顾</a:t>
            </a:r>
          </a:p>
        </p:txBody>
      </p:sp>
      <p:sp>
        <p:nvSpPr>
          <p:cNvPr id="13" name="文本框 12"/>
          <p:cNvSpPr txBox="1"/>
          <p:nvPr/>
        </p:nvSpPr>
        <p:spPr>
          <a:xfrm>
            <a:off x="5239321" y="2792512"/>
            <a:ext cx="553996" cy="280800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eaVert" wrap="square" lIns="45719" tIns="45719" rIns="45719" bIns="45719" numCol="1" spcCol="38100" rtlCol="0" anchor="t">
            <a:spAutoFit/>
          </a:bodyPr>
          <a:lstStyle/>
          <a:p>
            <a:pPr marL="0" marR="0" indent="0" algn="l" defTabSz="1217612" rtl="0" fontAlgn="auto" latinLnBrk="1" hangingPunct="0">
              <a:lnSpc>
                <a:spcPct val="100000"/>
              </a:lnSpc>
              <a:spcBef>
                <a:spcPts val="0"/>
              </a:spcBef>
              <a:spcAft>
                <a:spcPts val="0"/>
              </a:spcAft>
              <a:buClrTx/>
              <a:buSzTx/>
              <a:buFontTx/>
              <a:buNone/>
              <a:tabLst/>
            </a:pPr>
            <a:r>
              <a:rPr lang="zh-CN" altLang="en-US" sz="3000" dirty="0">
                <a:solidFill>
                  <a:srgbClr val="FA6B27"/>
                </a:solidFill>
                <a:latin typeface="微软雅黑" panose="020B0503020204020204" pitchFamily="34" charset="-122"/>
                <a:ea typeface="微软雅黑" panose="020B0503020204020204" pitchFamily="34" charset="-122"/>
              </a:rPr>
              <a:t>供求格局的变化</a:t>
            </a:r>
            <a:endParaRPr lang="zh-CN" altLang="en-US" sz="3000" dirty="0">
              <a:solidFill>
                <a:srgbClr val="FA6B27"/>
              </a:solidFill>
              <a:latin typeface="微软雅黑" panose="020B0503020204020204" pitchFamily="34" charset="-122"/>
              <a:ea typeface="微软雅黑" panose="020B0503020204020204" pitchFamily="34" charset="-122"/>
              <a:sym typeface="幼圆"/>
            </a:endParaRPr>
          </a:p>
        </p:txBody>
      </p:sp>
      <p:sp>
        <p:nvSpPr>
          <p:cNvPr id="16" name="文本框 15"/>
          <p:cNvSpPr txBox="1"/>
          <p:nvPr/>
        </p:nvSpPr>
        <p:spPr>
          <a:xfrm>
            <a:off x="6691340" y="2792512"/>
            <a:ext cx="553996" cy="337315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eaVert" wrap="square" lIns="45719" tIns="45719" rIns="45719" bIns="45719" numCol="1" spcCol="38100" rtlCol="0" anchor="t">
            <a:spAutoFit/>
          </a:bodyPr>
          <a:lstStyle/>
          <a:p>
            <a:pPr marL="0" marR="0" indent="0" algn="l" defTabSz="1217612" rtl="0" fontAlgn="auto" latinLnBrk="1" hangingPunct="0">
              <a:lnSpc>
                <a:spcPct val="100000"/>
              </a:lnSpc>
              <a:spcBef>
                <a:spcPts val="0"/>
              </a:spcBef>
              <a:spcAft>
                <a:spcPts val="0"/>
              </a:spcAft>
              <a:buClrTx/>
              <a:buSzTx/>
              <a:buFontTx/>
              <a:buNone/>
              <a:tabLst/>
            </a:pPr>
            <a:r>
              <a:rPr lang="zh-CN" altLang="en-US" sz="3000" dirty="0" smtClean="0">
                <a:latin typeface="微软雅黑" panose="020B0503020204020204" pitchFamily="34" charset="-122"/>
                <a:ea typeface="微软雅黑" panose="020B0503020204020204" pitchFamily="34" charset="-122"/>
              </a:rPr>
              <a:t>影响</a:t>
            </a:r>
            <a:r>
              <a:rPr lang="en-US" altLang="zh-CN" sz="3000" dirty="0" smtClean="0">
                <a:latin typeface="微软雅黑" panose="020B0503020204020204" pitchFamily="34" charset="-122"/>
                <a:ea typeface="微软雅黑" panose="020B0503020204020204" pitchFamily="34" charset="-122"/>
              </a:rPr>
              <a:t>2016</a:t>
            </a:r>
            <a:r>
              <a:rPr lang="zh-CN" altLang="en-US" sz="3000" dirty="0" smtClean="0">
                <a:latin typeface="微软雅黑" panose="020B0503020204020204" pitchFamily="34" charset="-122"/>
                <a:ea typeface="微软雅黑" panose="020B0503020204020204" pitchFamily="34" charset="-122"/>
              </a:rPr>
              <a:t>年的因素</a:t>
            </a:r>
            <a:endParaRPr kumimoji="0" lang="zh-CN" altLang="en-US" sz="3000" b="0" i="0" u="none" strike="noStrike" cap="none" spc="0" normalizeH="0" baseline="0" dirty="0">
              <a:ln>
                <a:noFill/>
              </a:ln>
              <a:effectLst/>
              <a:uFillTx/>
              <a:latin typeface="微软雅黑" panose="020B0503020204020204" pitchFamily="34" charset="-122"/>
              <a:ea typeface="微软雅黑" panose="020B0503020204020204" pitchFamily="34" charset="-122"/>
              <a:sym typeface="幼圆"/>
            </a:endParaRPr>
          </a:p>
        </p:txBody>
      </p:sp>
      <p:sp>
        <p:nvSpPr>
          <p:cNvPr id="19" name="文本框 18"/>
          <p:cNvSpPr txBox="1"/>
          <p:nvPr/>
        </p:nvSpPr>
        <p:spPr>
          <a:xfrm>
            <a:off x="8143359" y="2792511"/>
            <a:ext cx="553996" cy="337315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eaVert" wrap="square" lIns="45719" tIns="45719" rIns="45719" bIns="45719" numCol="1" spcCol="38100" rtlCol="0" anchor="t">
            <a:spAutoFit/>
          </a:bodyPr>
          <a:lstStyle/>
          <a:p>
            <a:pPr marL="0" marR="0" indent="0" algn="l" defTabSz="1217612" rtl="0" fontAlgn="auto" latinLnBrk="1" hangingPunct="0">
              <a:lnSpc>
                <a:spcPct val="100000"/>
              </a:lnSpc>
              <a:spcBef>
                <a:spcPts val="0"/>
              </a:spcBef>
              <a:spcAft>
                <a:spcPts val="0"/>
              </a:spcAft>
              <a:buClrTx/>
              <a:buSzTx/>
              <a:buFontTx/>
              <a:buNone/>
              <a:tabLst/>
            </a:pPr>
            <a:r>
              <a:rPr lang="zh-CN" altLang="en-US" sz="3000" dirty="0" smtClean="0">
                <a:latin typeface="微软雅黑" panose="020B0503020204020204" pitchFamily="34" charset="-122"/>
                <a:ea typeface="微软雅黑" panose="020B0503020204020204" pitchFamily="34" charset="-122"/>
                <a:sym typeface="幼圆"/>
              </a:rPr>
              <a:t>农资流通模式探索</a:t>
            </a:r>
            <a:endParaRPr kumimoji="0" lang="zh-CN" altLang="en-US" sz="3000" b="0" i="0" u="none" strike="noStrike" cap="none" spc="0" normalizeH="0" baseline="0" dirty="0">
              <a:ln>
                <a:noFill/>
              </a:ln>
              <a:effectLst/>
              <a:uFillTx/>
              <a:latin typeface="微软雅黑" panose="020B0503020204020204" pitchFamily="34" charset="-122"/>
              <a:ea typeface="微软雅黑" panose="020B0503020204020204" pitchFamily="34" charset="-122"/>
              <a:sym typeface="幼圆"/>
            </a:endParaRPr>
          </a:p>
        </p:txBody>
      </p:sp>
      <p:sp>
        <p:nvSpPr>
          <p:cNvPr id="11" name="文本框 10"/>
          <p:cNvSpPr txBox="1"/>
          <p:nvPr/>
        </p:nvSpPr>
        <p:spPr>
          <a:xfrm>
            <a:off x="1157093" y="1219086"/>
            <a:ext cx="2110154" cy="1015663"/>
          </a:xfrm>
          <a:prstGeom prst="rect">
            <a:avLst/>
          </a:prstGeom>
          <a:noFill/>
        </p:spPr>
        <p:txBody>
          <a:bodyPr wrap="square" rtlCol="0">
            <a:spAutoFit/>
          </a:bodyPr>
          <a:lstStyle/>
          <a:p>
            <a:pPr algn="ctr"/>
            <a:r>
              <a:rPr lang="zh-CN" altLang="en-US" sz="6000" dirty="0" smtClean="0">
                <a:latin typeface="微软雅黑" panose="020B0503020204020204" pitchFamily="34" charset="-122"/>
                <a:ea typeface="微软雅黑" panose="020B0503020204020204" pitchFamily="34" charset="-122"/>
              </a:rPr>
              <a:t>目 录</a:t>
            </a:r>
            <a:endParaRPr lang="zh-CN" altLang="en-US" sz="6000" dirty="0">
              <a:latin typeface="微软雅黑" panose="020B0503020204020204" pitchFamily="34" charset="-122"/>
              <a:ea typeface="微软雅黑" panose="020B0503020204020204" pitchFamily="34" charset="-122"/>
            </a:endParaRPr>
          </a:p>
        </p:txBody>
      </p:sp>
      <p:sp>
        <p:nvSpPr>
          <p:cNvPr id="12" name="矩形 11"/>
          <p:cNvSpPr/>
          <p:nvPr/>
        </p:nvSpPr>
        <p:spPr>
          <a:xfrm>
            <a:off x="3938300" y="2350764"/>
            <a:ext cx="252000" cy="25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5366818" y="2350764"/>
            <a:ext cx="252000" cy="25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6821587" y="2350764"/>
            <a:ext cx="252000" cy="25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8294357" y="2350764"/>
            <a:ext cx="252000" cy="25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2224426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内容占位符 4"/>
          <p:cNvGraphicFramePr>
            <a:graphicFrameLocks/>
          </p:cNvGraphicFramePr>
          <p:nvPr>
            <p:extLst>
              <p:ext uri="{D42A27DB-BD31-4B8C-83A1-F6EECF244321}">
                <p14:modId xmlns:p14="http://schemas.microsoft.com/office/powerpoint/2010/main" val="3627250278"/>
              </p:ext>
            </p:extLst>
          </p:nvPr>
        </p:nvGraphicFramePr>
        <p:xfrm>
          <a:off x="849084" y="1395270"/>
          <a:ext cx="10306596" cy="5166515"/>
        </p:xfrm>
        <a:graphic>
          <a:graphicData uri="http://schemas.openxmlformats.org/drawingml/2006/table">
            <a:tbl>
              <a:tblPr>
                <a:tableStyleId>{5DA37D80-6434-44D0-A028-1B22A696006F}</a:tableStyleId>
              </a:tblPr>
              <a:tblGrid>
                <a:gridCol w="2044402">
                  <a:extLst>
                    <a:ext uri="{9D8B030D-6E8A-4147-A177-3AD203B41FA5}">
                      <a16:colId xmlns:a16="http://schemas.microsoft.com/office/drawing/2014/main" val="20000"/>
                    </a:ext>
                  </a:extLst>
                </a:gridCol>
                <a:gridCol w="1717703">
                  <a:extLst>
                    <a:ext uri="{9D8B030D-6E8A-4147-A177-3AD203B41FA5}">
                      <a16:colId xmlns:a16="http://schemas.microsoft.com/office/drawing/2014/main" val="20001"/>
                    </a:ext>
                  </a:extLst>
                </a:gridCol>
                <a:gridCol w="1384662">
                  <a:extLst>
                    <a:ext uri="{9D8B030D-6E8A-4147-A177-3AD203B41FA5}">
                      <a16:colId xmlns:a16="http://schemas.microsoft.com/office/drawing/2014/main" val="20002"/>
                    </a:ext>
                  </a:extLst>
                </a:gridCol>
                <a:gridCol w="1988569">
                  <a:extLst>
                    <a:ext uri="{9D8B030D-6E8A-4147-A177-3AD203B41FA5}">
                      <a16:colId xmlns:a16="http://schemas.microsoft.com/office/drawing/2014/main" val="20003"/>
                    </a:ext>
                  </a:extLst>
                </a:gridCol>
                <a:gridCol w="1585630">
                  <a:extLst>
                    <a:ext uri="{9D8B030D-6E8A-4147-A177-3AD203B41FA5}">
                      <a16:colId xmlns:a16="http://schemas.microsoft.com/office/drawing/2014/main" val="20004"/>
                    </a:ext>
                  </a:extLst>
                </a:gridCol>
                <a:gridCol w="1585630">
                  <a:extLst>
                    <a:ext uri="{9D8B030D-6E8A-4147-A177-3AD203B41FA5}">
                      <a16:colId xmlns:a16="http://schemas.microsoft.com/office/drawing/2014/main" val="20005"/>
                    </a:ext>
                  </a:extLst>
                </a:gridCol>
              </a:tblGrid>
              <a:tr h="476743">
                <a:tc>
                  <a:txBody>
                    <a:bodyPr/>
                    <a:lstStyle/>
                    <a:p>
                      <a:pPr marL="0" indent="0" algn="ctr" defTabSz="914400" rtl="0" eaLnBrk="1" latinLnBrk="0" hangingPunct="1">
                        <a:lnSpc>
                          <a:spcPts val="1800"/>
                        </a:lnSpc>
                        <a:spcAft>
                          <a:spcPts val="0"/>
                        </a:spcAft>
                      </a:pPr>
                      <a:r>
                        <a:rPr lang="zh-CN" sz="1800" kern="100" dirty="0">
                          <a:latin typeface="微软雅黑" panose="020B0503020204020204" pitchFamily="34" charset="-122"/>
                          <a:ea typeface="微软雅黑" panose="020B0503020204020204" pitchFamily="34" charset="-122"/>
                        </a:rPr>
                        <a:t>公司</a:t>
                      </a:r>
                      <a:endParaRPr lang="zh-CN" sz="1800" kern="100" dirty="0">
                        <a:solidFill>
                          <a:schemeClr val="tx1"/>
                        </a:solidFill>
                        <a:latin typeface="微软雅黑" panose="020B0503020204020204" pitchFamily="34" charset="-122"/>
                        <a:ea typeface="微软雅黑" panose="020B0503020204020204" pitchFamily="34" charset="-122"/>
                        <a:cs typeface="Arial Unicode MS"/>
                      </a:endParaRPr>
                    </a:p>
                  </a:txBody>
                  <a:tcPr marL="1101" marR="1101" marT="0" marB="0" anchor="ctr"/>
                </a:tc>
                <a:tc>
                  <a:txBody>
                    <a:bodyPr/>
                    <a:lstStyle/>
                    <a:p>
                      <a:pPr marL="0" indent="0" algn="ctr" defTabSz="914400" rtl="0" eaLnBrk="1" latinLnBrk="0" hangingPunct="1">
                        <a:lnSpc>
                          <a:spcPts val="1800"/>
                        </a:lnSpc>
                        <a:spcAft>
                          <a:spcPts val="0"/>
                        </a:spcAft>
                      </a:pPr>
                      <a:r>
                        <a:rPr lang="en-US" altLang="zh-CN" sz="1800" kern="100" dirty="0" smtClean="0">
                          <a:latin typeface="微软雅黑" panose="020B0503020204020204" pitchFamily="34" charset="-122"/>
                          <a:ea typeface="微软雅黑" panose="020B0503020204020204" pitchFamily="34" charset="-122"/>
                        </a:rPr>
                        <a:t>2013</a:t>
                      </a:r>
                      <a:r>
                        <a:rPr lang="zh-CN" altLang="en-US" sz="1800" kern="100" dirty="0" smtClean="0">
                          <a:latin typeface="微软雅黑" panose="020B0503020204020204" pitchFamily="34" charset="-122"/>
                          <a:ea typeface="微软雅黑" panose="020B0503020204020204" pitchFamily="34" charset="-122"/>
                        </a:rPr>
                        <a:t>年</a:t>
                      </a:r>
                      <a:r>
                        <a:rPr lang="zh-CN" sz="1800" kern="100" dirty="0" smtClean="0">
                          <a:latin typeface="微软雅黑" panose="020B0503020204020204" pitchFamily="34" charset="-122"/>
                          <a:ea typeface="微软雅黑" panose="020B0503020204020204" pitchFamily="34" charset="-122"/>
                        </a:rPr>
                        <a:t>产能</a:t>
                      </a:r>
                      <a:endParaRPr lang="zh-CN" sz="1800" kern="100" dirty="0">
                        <a:solidFill>
                          <a:schemeClr val="tx1"/>
                        </a:solidFill>
                        <a:latin typeface="微软雅黑" panose="020B0503020204020204" pitchFamily="34" charset="-122"/>
                        <a:ea typeface="微软雅黑" panose="020B0503020204020204" pitchFamily="34" charset="-122"/>
                        <a:cs typeface="Arial Unicode MS"/>
                      </a:endParaRPr>
                    </a:p>
                  </a:txBody>
                  <a:tcPr marL="1101" marR="1101" marT="0" marB="0" anchor="ctr"/>
                </a:tc>
                <a:tc>
                  <a:txBody>
                    <a:bodyPr/>
                    <a:lstStyle/>
                    <a:p>
                      <a:pPr marL="0" indent="0" algn="ctr" defTabSz="914400" rtl="0" eaLnBrk="1" latinLnBrk="0" hangingPunct="1">
                        <a:lnSpc>
                          <a:spcPts val="1800"/>
                        </a:lnSpc>
                        <a:spcAft>
                          <a:spcPts val="0"/>
                        </a:spcAft>
                      </a:pPr>
                      <a:r>
                        <a:rPr lang="zh-CN" sz="1800" kern="100" dirty="0">
                          <a:latin typeface="微软雅黑" panose="020B0503020204020204" pitchFamily="34" charset="-122"/>
                          <a:ea typeface="微软雅黑" panose="020B0503020204020204" pitchFamily="34" charset="-122"/>
                        </a:rPr>
                        <a:t>扩产产</a:t>
                      </a:r>
                      <a:r>
                        <a:rPr lang="zh-CN" sz="1800" kern="100" dirty="0" smtClean="0">
                          <a:latin typeface="微软雅黑" panose="020B0503020204020204" pitchFamily="34" charset="-122"/>
                          <a:ea typeface="微软雅黑" panose="020B0503020204020204" pitchFamily="34" charset="-122"/>
                        </a:rPr>
                        <a:t>能</a:t>
                      </a:r>
                      <a:endParaRPr lang="zh-CN" sz="1800" kern="100" dirty="0">
                        <a:solidFill>
                          <a:schemeClr val="tx1"/>
                        </a:solidFill>
                        <a:latin typeface="微软雅黑" panose="020B0503020204020204" pitchFamily="34" charset="-122"/>
                        <a:ea typeface="微软雅黑" panose="020B0503020204020204" pitchFamily="34" charset="-122"/>
                        <a:cs typeface="Arial Unicode MS"/>
                      </a:endParaRPr>
                    </a:p>
                  </a:txBody>
                  <a:tcPr marL="1101" marR="1101" marT="0" marB="0" anchor="ctr"/>
                </a:tc>
                <a:tc>
                  <a:txBody>
                    <a:bodyPr/>
                    <a:lstStyle/>
                    <a:p>
                      <a:pPr marL="0" indent="0" algn="ctr" defTabSz="914400" rtl="0" eaLnBrk="1" latinLnBrk="0" hangingPunct="1">
                        <a:lnSpc>
                          <a:spcPts val="1800"/>
                        </a:lnSpc>
                        <a:spcAft>
                          <a:spcPts val="0"/>
                        </a:spcAft>
                      </a:pPr>
                      <a:r>
                        <a:rPr lang="zh-CN" sz="1800" kern="100" dirty="0">
                          <a:latin typeface="微软雅黑" panose="020B0503020204020204" pitchFamily="34" charset="-122"/>
                          <a:ea typeface="微软雅黑" panose="020B0503020204020204" pitchFamily="34" charset="-122"/>
                        </a:rPr>
                        <a:t>扩</a:t>
                      </a:r>
                      <a:r>
                        <a:rPr lang="zh-CN" sz="1800" kern="100" dirty="0" smtClean="0">
                          <a:latin typeface="微软雅黑" panose="020B0503020204020204" pitchFamily="34" charset="-122"/>
                          <a:ea typeface="微软雅黑" panose="020B0503020204020204" pitchFamily="34" charset="-122"/>
                        </a:rPr>
                        <a:t>产后产</a:t>
                      </a:r>
                      <a:r>
                        <a:rPr lang="zh-CN" altLang="en-US" sz="1800" kern="100" dirty="0" smtClean="0">
                          <a:latin typeface="微软雅黑" panose="020B0503020204020204" pitchFamily="34" charset="-122"/>
                          <a:ea typeface="微软雅黑" panose="020B0503020204020204" pitchFamily="34" charset="-122"/>
                        </a:rPr>
                        <a:t>能</a:t>
                      </a:r>
                      <a:endParaRPr lang="zh-CN" sz="1800" kern="100" dirty="0">
                        <a:solidFill>
                          <a:schemeClr val="tx1"/>
                        </a:solidFill>
                        <a:latin typeface="微软雅黑" panose="020B0503020204020204" pitchFamily="34" charset="-122"/>
                        <a:ea typeface="微软雅黑" panose="020B0503020204020204" pitchFamily="34" charset="-122"/>
                        <a:cs typeface="Arial Unicode MS"/>
                      </a:endParaRPr>
                    </a:p>
                  </a:txBody>
                  <a:tcPr marL="1101" marR="1101" marT="0" marB="0" anchor="ctr"/>
                </a:tc>
                <a:tc>
                  <a:txBody>
                    <a:bodyPr/>
                    <a:lstStyle/>
                    <a:p>
                      <a:pPr marL="0" indent="0" algn="ctr" defTabSz="914400" rtl="0" eaLnBrk="1" latinLnBrk="0" hangingPunct="1">
                        <a:lnSpc>
                          <a:spcPts val="1800"/>
                        </a:lnSpc>
                        <a:spcAft>
                          <a:spcPts val="0"/>
                        </a:spcAft>
                      </a:pPr>
                      <a:r>
                        <a:rPr lang="zh-CN" sz="1800" kern="100" dirty="0" smtClean="0">
                          <a:latin typeface="微软雅黑" panose="020B0503020204020204" pitchFamily="34" charset="-122"/>
                          <a:ea typeface="微软雅黑" panose="020B0503020204020204" pitchFamily="34" charset="-122"/>
                        </a:rPr>
                        <a:t>完成</a:t>
                      </a:r>
                      <a:r>
                        <a:rPr lang="zh-CN" sz="1800" kern="100" dirty="0">
                          <a:latin typeface="微软雅黑" panose="020B0503020204020204" pitchFamily="34" charset="-122"/>
                          <a:ea typeface="微软雅黑" panose="020B0503020204020204" pitchFamily="34" charset="-122"/>
                        </a:rPr>
                        <a:t>日期</a:t>
                      </a:r>
                      <a:endParaRPr lang="zh-CN" sz="1800" kern="100" dirty="0">
                        <a:solidFill>
                          <a:schemeClr val="tx1"/>
                        </a:solidFill>
                        <a:latin typeface="微软雅黑" panose="020B0503020204020204" pitchFamily="34" charset="-122"/>
                        <a:ea typeface="微软雅黑" panose="020B0503020204020204" pitchFamily="34" charset="-122"/>
                        <a:cs typeface="Arial Unicode MS"/>
                      </a:endParaRPr>
                    </a:p>
                  </a:txBody>
                  <a:tcPr marL="1101" marR="1101" marT="0" marB="0" anchor="ctr"/>
                </a:tc>
                <a:tc>
                  <a:txBody>
                    <a:bodyPr/>
                    <a:lstStyle/>
                    <a:p>
                      <a:pPr marL="0" indent="0" algn="ctr" defTabSz="914400" rtl="0" eaLnBrk="1" latinLnBrk="0" hangingPunct="1">
                        <a:lnSpc>
                          <a:spcPts val="1800"/>
                        </a:lnSpc>
                        <a:spcAft>
                          <a:spcPts val="0"/>
                        </a:spcAft>
                      </a:pPr>
                      <a:r>
                        <a:rPr lang="zh-CN" altLang="en-US" sz="1800" kern="100" dirty="0" smtClean="0">
                          <a:latin typeface="微软雅黑" panose="020B0503020204020204" pitchFamily="34" charset="-122"/>
                          <a:ea typeface="微软雅黑" panose="020B0503020204020204" pitchFamily="34" charset="-122"/>
                        </a:rPr>
                        <a:t>占比</a:t>
                      </a:r>
                      <a:r>
                        <a:rPr lang="en-US" altLang="zh-CN" sz="1800" kern="100" dirty="0" smtClean="0">
                          <a:latin typeface="微软雅黑" panose="020B0503020204020204" pitchFamily="34" charset="-122"/>
                          <a:ea typeface="微软雅黑" panose="020B0503020204020204" pitchFamily="34" charset="-122"/>
                        </a:rPr>
                        <a:t>%</a:t>
                      </a:r>
                      <a:endParaRPr lang="zh-CN" sz="1800" kern="100" dirty="0">
                        <a:solidFill>
                          <a:schemeClr val="tx1"/>
                        </a:solidFill>
                        <a:latin typeface="微软雅黑" panose="020B0503020204020204" pitchFamily="34" charset="-122"/>
                        <a:ea typeface="微软雅黑" panose="020B0503020204020204" pitchFamily="34" charset="-122"/>
                        <a:cs typeface="Arial Unicode MS"/>
                      </a:endParaRPr>
                    </a:p>
                  </a:txBody>
                  <a:tcPr marL="1101" marR="1101" marT="0" marB="0" anchor="ctr"/>
                </a:tc>
                <a:extLst>
                  <a:ext uri="{0D108BD9-81ED-4DB2-BD59-A6C34878D82A}">
                    <a16:rowId xmlns:a16="http://schemas.microsoft.com/office/drawing/2014/main" val="10000"/>
                  </a:ext>
                </a:extLst>
              </a:tr>
              <a:tr h="288692">
                <a:tc>
                  <a:txBody>
                    <a:bodyPr/>
                    <a:lstStyle/>
                    <a:p>
                      <a:pPr marL="0" indent="0" algn="ctr" defTabSz="914400" rtl="0" eaLnBrk="1" latinLnBrk="0" hangingPunct="1">
                        <a:lnSpc>
                          <a:spcPts val="1800"/>
                        </a:lnSpc>
                        <a:spcAft>
                          <a:spcPts val="0"/>
                        </a:spcAft>
                      </a:pPr>
                      <a:r>
                        <a:rPr lang="en-US" sz="1800" kern="100" dirty="0">
                          <a:latin typeface="微软雅黑" panose="020B0503020204020204" pitchFamily="34" charset="-122"/>
                          <a:ea typeface="微软雅黑" panose="020B0503020204020204" pitchFamily="34" charset="-122"/>
                        </a:rPr>
                        <a:t>PCS</a:t>
                      </a:r>
                      <a:endParaRPr lang="zh-CN" sz="1800" kern="100" dirty="0">
                        <a:solidFill>
                          <a:schemeClr val="tx1"/>
                        </a:solidFill>
                        <a:latin typeface="微软雅黑" panose="020B0503020204020204" pitchFamily="34" charset="-122"/>
                        <a:ea typeface="微软雅黑" panose="020B0503020204020204" pitchFamily="34" charset="-122"/>
                        <a:cs typeface="Arial Unicode MS"/>
                      </a:endParaRPr>
                    </a:p>
                  </a:txBody>
                  <a:tcPr marL="1101" marR="1101" marT="0" marB="0" anchor="ctr"/>
                </a:tc>
                <a:tc>
                  <a:txBody>
                    <a:bodyPr/>
                    <a:lstStyle/>
                    <a:p>
                      <a:pPr algn="ctr" rtl="0" fontAlgn="t"/>
                      <a:r>
                        <a:rPr lang="en-US" altLang="zh-CN" sz="1800" u="none" strike="noStrike" dirty="0">
                          <a:latin typeface="微软雅黑" panose="020B0503020204020204" pitchFamily="34" charset="-122"/>
                          <a:ea typeface="微软雅黑" panose="020B0503020204020204" pitchFamily="34" charset="-122"/>
                        </a:rPr>
                        <a:t>1390</a:t>
                      </a:r>
                      <a:endParaRPr lang="en-US" altLang="zh-CN" sz="18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rtl="0" fontAlgn="t"/>
                      <a:r>
                        <a:rPr lang="en-US" altLang="zh-CN" sz="1800" u="none" strike="noStrike" dirty="0">
                          <a:latin typeface="微软雅黑" panose="020B0503020204020204" pitchFamily="34" charset="-122"/>
                          <a:ea typeface="微软雅黑" panose="020B0503020204020204" pitchFamily="34" charset="-122"/>
                        </a:rPr>
                        <a:t>420</a:t>
                      </a:r>
                      <a:endParaRPr lang="en-US" altLang="zh-CN" sz="18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rtl="0" fontAlgn="t"/>
                      <a:r>
                        <a:rPr lang="en-US" altLang="zh-CN" sz="1800" u="none" strike="noStrike" dirty="0">
                          <a:latin typeface="微软雅黑" panose="020B0503020204020204" pitchFamily="34" charset="-122"/>
                          <a:ea typeface="微软雅黑" panose="020B0503020204020204" pitchFamily="34" charset="-122"/>
                        </a:rPr>
                        <a:t>1810</a:t>
                      </a:r>
                      <a:endParaRPr lang="en-US" altLang="zh-CN" sz="18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rtl="0" fontAlgn="t"/>
                      <a:r>
                        <a:rPr lang="en-US" altLang="zh-CN" sz="1800" u="none" strike="noStrike" dirty="0">
                          <a:latin typeface="微软雅黑" panose="020B0503020204020204" pitchFamily="34" charset="-122"/>
                          <a:ea typeface="微软雅黑" panose="020B0503020204020204" pitchFamily="34" charset="-122"/>
                        </a:rPr>
                        <a:t>2015</a:t>
                      </a:r>
                      <a:endParaRPr lang="en-US" altLang="zh-CN" sz="18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ctr"/>
                      <a:r>
                        <a:rPr lang="en-US" altLang="zh-CN" sz="1800" u="none" strike="noStrike" dirty="0">
                          <a:latin typeface="微软雅黑" panose="020B0503020204020204" pitchFamily="34" charset="-122"/>
                          <a:ea typeface="微软雅黑" panose="020B0503020204020204" pitchFamily="34" charset="-122"/>
                        </a:rPr>
                        <a:t>21.4 </a:t>
                      </a:r>
                      <a:endParaRPr lang="en-US" altLang="zh-CN" sz="18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tc>
                <a:extLst>
                  <a:ext uri="{0D108BD9-81ED-4DB2-BD59-A6C34878D82A}">
                    <a16:rowId xmlns:a16="http://schemas.microsoft.com/office/drawing/2014/main" val="10001"/>
                  </a:ext>
                </a:extLst>
              </a:tr>
              <a:tr h="288692">
                <a:tc>
                  <a:txBody>
                    <a:bodyPr/>
                    <a:lstStyle/>
                    <a:p>
                      <a:pPr marL="0" indent="0" algn="ctr" defTabSz="914400" rtl="0" eaLnBrk="1" latinLnBrk="0" hangingPunct="1">
                        <a:lnSpc>
                          <a:spcPts val="1800"/>
                        </a:lnSpc>
                        <a:spcAft>
                          <a:spcPts val="0"/>
                        </a:spcAft>
                      </a:pPr>
                      <a:r>
                        <a:rPr lang="en-US" sz="1800" kern="100" dirty="0">
                          <a:latin typeface="微软雅黑" panose="020B0503020204020204" pitchFamily="34" charset="-122"/>
                          <a:ea typeface="微软雅黑" panose="020B0503020204020204" pitchFamily="34" charset="-122"/>
                        </a:rPr>
                        <a:t>Mosaic</a:t>
                      </a:r>
                      <a:endParaRPr lang="zh-CN" sz="1800" kern="100" dirty="0">
                        <a:solidFill>
                          <a:schemeClr val="tx1"/>
                        </a:solidFill>
                        <a:latin typeface="微软雅黑" panose="020B0503020204020204" pitchFamily="34" charset="-122"/>
                        <a:ea typeface="微软雅黑" panose="020B0503020204020204" pitchFamily="34" charset="-122"/>
                        <a:cs typeface="Arial Unicode MS"/>
                      </a:endParaRPr>
                    </a:p>
                  </a:txBody>
                  <a:tcPr marL="1101" marR="1101" marT="0" marB="0" anchor="ctr"/>
                </a:tc>
                <a:tc>
                  <a:txBody>
                    <a:bodyPr/>
                    <a:lstStyle/>
                    <a:p>
                      <a:pPr algn="ctr" rtl="0" fontAlgn="t"/>
                      <a:r>
                        <a:rPr lang="en-US" altLang="zh-CN" sz="1800" u="none" strike="noStrike" dirty="0">
                          <a:latin typeface="微软雅黑" panose="020B0503020204020204" pitchFamily="34" charset="-122"/>
                          <a:ea typeface="微软雅黑" panose="020B0503020204020204" pitchFamily="34" charset="-122"/>
                        </a:rPr>
                        <a:t>1150</a:t>
                      </a:r>
                      <a:endParaRPr lang="en-US" altLang="zh-CN" sz="18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rtl="0" fontAlgn="t"/>
                      <a:r>
                        <a:rPr lang="en-US" altLang="zh-CN" sz="1800" u="none" strike="noStrike" dirty="0">
                          <a:latin typeface="微软雅黑" panose="020B0503020204020204" pitchFamily="34" charset="-122"/>
                          <a:ea typeface="微软雅黑" panose="020B0503020204020204" pitchFamily="34" charset="-122"/>
                        </a:rPr>
                        <a:t>160</a:t>
                      </a:r>
                      <a:endParaRPr lang="en-US" altLang="zh-CN" sz="18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rtl="0" fontAlgn="t"/>
                      <a:r>
                        <a:rPr lang="en-US" altLang="zh-CN" sz="1800" u="none" strike="noStrike" dirty="0">
                          <a:latin typeface="微软雅黑" panose="020B0503020204020204" pitchFamily="34" charset="-122"/>
                          <a:ea typeface="微软雅黑" panose="020B0503020204020204" pitchFamily="34" charset="-122"/>
                        </a:rPr>
                        <a:t>1310</a:t>
                      </a:r>
                      <a:endParaRPr lang="en-US" altLang="zh-CN" sz="18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rtl="0" fontAlgn="t"/>
                      <a:r>
                        <a:rPr lang="en-US" altLang="zh-CN" sz="1800" u="none" strike="noStrike" dirty="0">
                          <a:latin typeface="微软雅黑" panose="020B0503020204020204" pitchFamily="34" charset="-122"/>
                          <a:ea typeface="微软雅黑" panose="020B0503020204020204" pitchFamily="34" charset="-122"/>
                        </a:rPr>
                        <a:t>2017</a:t>
                      </a:r>
                      <a:endParaRPr lang="en-US" altLang="zh-CN" sz="18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ctr"/>
                      <a:r>
                        <a:rPr lang="en-US" altLang="zh-CN" sz="1800" u="none" strike="noStrike" dirty="0">
                          <a:latin typeface="微软雅黑" panose="020B0503020204020204" pitchFamily="34" charset="-122"/>
                          <a:ea typeface="微软雅黑" panose="020B0503020204020204" pitchFamily="34" charset="-122"/>
                        </a:rPr>
                        <a:t>15.5 </a:t>
                      </a:r>
                      <a:endParaRPr lang="en-US" altLang="zh-CN" sz="18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tc>
                <a:extLst>
                  <a:ext uri="{0D108BD9-81ED-4DB2-BD59-A6C34878D82A}">
                    <a16:rowId xmlns:a16="http://schemas.microsoft.com/office/drawing/2014/main" val="10002"/>
                  </a:ext>
                </a:extLst>
              </a:tr>
              <a:tr h="288692">
                <a:tc>
                  <a:txBody>
                    <a:bodyPr/>
                    <a:lstStyle/>
                    <a:p>
                      <a:pPr marL="0" indent="0" algn="ctr" defTabSz="914400" rtl="0" eaLnBrk="1" latinLnBrk="0" hangingPunct="1">
                        <a:lnSpc>
                          <a:spcPts val="1800"/>
                        </a:lnSpc>
                        <a:spcAft>
                          <a:spcPts val="0"/>
                        </a:spcAft>
                      </a:pPr>
                      <a:r>
                        <a:rPr lang="en-US" sz="1800" kern="100" dirty="0">
                          <a:latin typeface="微软雅黑" panose="020B0503020204020204" pitchFamily="34" charset="-122"/>
                          <a:ea typeface="微软雅黑" panose="020B0503020204020204" pitchFamily="34" charset="-122"/>
                        </a:rPr>
                        <a:t>Agrium</a:t>
                      </a:r>
                      <a:endParaRPr lang="zh-CN" sz="1800" kern="100" dirty="0">
                        <a:solidFill>
                          <a:schemeClr val="tx1"/>
                        </a:solidFill>
                        <a:latin typeface="微软雅黑" panose="020B0503020204020204" pitchFamily="34" charset="-122"/>
                        <a:ea typeface="微软雅黑" panose="020B0503020204020204" pitchFamily="34" charset="-122"/>
                        <a:cs typeface="Arial Unicode MS"/>
                      </a:endParaRPr>
                    </a:p>
                  </a:txBody>
                  <a:tcPr marL="1101" marR="1101" marT="0" marB="0" anchor="ctr"/>
                </a:tc>
                <a:tc>
                  <a:txBody>
                    <a:bodyPr/>
                    <a:lstStyle/>
                    <a:p>
                      <a:pPr algn="ctr" rtl="0" fontAlgn="t"/>
                      <a:r>
                        <a:rPr lang="en-US" altLang="zh-CN" sz="1800" u="none" strike="noStrike" dirty="0">
                          <a:latin typeface="微软雅黑" panose="020B0503020204020204" pitchFamily="34" charset="-122"/>
                          <a:ea typeface="微软雅黑" panose="020B0503020204020204" pitchFamily="34" charset="-122"/>
                        </a:rPr>
                        <a:t>180</a:t>
                      </a:r>
                      <a:endParaRPr lang="en-US" altLang="zh-CN" sz="18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rtl="0" fontAlgn="t"/>
                      <a:r>
                        <a:rPr lang="en-US" altLang="zh-CN" sz="1800" u="none" strike="noStrike" dirty="0">
                          <a:latin typeface="微软雅黑" panose="020B0503020204020204" pitchFamily="34" charset="-122"/>
                          <a:ea typeface="微软雅黑" panose="020B0503020204020204" pitchFamily="34" charset="-122"/>
                        </a:rPr>
                        <a:t>100</a:t>
                      </a:r>
                      <a:endParaRPr lang="en-US" altLang="zh-CN" sz="18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rtl="0" fontAlgn="t"/>
                      <a:r>
                        <a:rPr lang="en-US" altLang="zh-CN" sz="1800" u="none" strike="noStrike" dirty="0">
                          <a:latin typeface="微软雅黑" panose="020B0503020204020204" pitchFamily="34" charset="-122"/>
                          <a:ea typeface="微软雅黑" panose="020B0503020204020204" pitchFamily="34" charset="-122"/>
                        </a:rPr>
                        <a:t>280</a:t>
                      </a:r>
                      <a:endParaRPr lang="en-US" altLang="zh-CN" sz="18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rtl="0" fontAlgn="t"/>
                      <a:r>
                        <a:rPr lang="en-US" altLang="zh-CN" sz="1800" u="none" strike="noStrike" dirty="0">
                          <a:latin typeface="微软雅黑" panose="020B0503020204020204" pitchFamily="34" charset="-122"/>
                          <a:ea typeface="微软雅黑" panose="020B0503020204020204" pitchFamily="34" charset="-122"/>
                        </a:rPr>
                        <a:t>2014</a:t>
                      </a:r>
                      <a:endParaRPr lang="en-US" altLang="zh-CN" sz="18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ctr"/>
                      <a:r>
                        <a:rPr lang="en-US" altLang="zh-CN" sz="1800" u="none" strike="noStrike" dirty="0">
                          <a:latin typeface="微软雅黑" panose="020B0503020204020204" pitchFamily="34" charset="-122"/>
                          <a:ea typeface="微软雅黑" panose="020B0503020204020204" pitchFamily="34" charset="-122"/>
                        </a:rPr>
                        <a:t>3.3 </a:t>
                      </a:r>
                      <a:endParaRPr lang="en-US" altLang="zh-CN" sz="18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tc>
                <a:extLst>
                  <a:ext uri="{0D108BD9-81ED-4DB2-BD59-A6C34878D82A}">
                    <a16:rowId xmlns:a16="http://schemas.microsoft.com/office/drawing/2014/main" val="10003"/>
                  </a:ext>
                </a:extLst>
              </a:tr>
              <a:tr h="288692">
                <a:tc>
                  <a:txBody>
                    <a:bodyPr/>
                    <a:lstStyle/>
                    <a:p>
                      <a:pPr marL="0" indent="0" algn="ctr" defTabSz="914400" rtl="0" eaLnBrk="1" latinLnBrk="0" hangingPunct="1">
                        <a:lnSpc>
                          <a:spcPts val="1800"/>
                        </a:lnSpc>
                        <a:spcAft>
                          <a:spcPts val="0"/>
                        </a:spcAft>
                      </a:pPr>
                      <a:r>
                        <a:rPr lang="en-US" sz="1800" kern="100" dirty="0">
                          <a:latin typeface="微软雅黑" panose="020B0503020204020204" pitchFamily="34" charset="-122"/>
                          <a:ea typeface="微软雅黑" panose="020B0503020204020204" pitchFamily="34" charset="-122"/>
                        </a:rPr>
                        <a:t>Intrepid</a:t>
                      </a:r>
                      <a:endParaRPr lang="zh-CN" sz="1800" kern="100" dirty="0">
                        <a:solidFill>
                          <a:schemeClr val="tx1"/>
                        </a:solidFill>
                        <a:latin typeface="微软雅黑" panose="020B0503020204020204" pitchFamily="34" charset="-122"/>
                        <a:ea typeface="微软雅黑" panose="020B0503020204020204" pitchFamily="34" charset="-122"/>
                        <a:cs typeface="Arial Unicode MS"/>
                      </a:endParaRPr>
                    </a:p>
                  </a:txBody>
                  <a:tcPr marL="1101" marR="1101" marT="0" marB="0" anchor="ctr"/>
                </a:tc>
                <a:tc>
                  <a:txBody>
                    <a:bodyPr/>
                    <a:lstStyle/>
                    <a:p>
                      <a:pPr algn="ctr" rtl="0" fontAlgn="t"/>
                      <a:r>
                        <a:rPr lang="en-US" altLang="zh-CN" sz="1800" u="none" strike="noStrike" dirty="0">
                          <a:latin typeface="微软雅黑" panose="020B0503020204020204" pitchFamily="34" charset="-122"/>
                          <a:ea typeface="微软雅黑" panose="020B0503020204020204" pitchFamily="34" charset="-122"/>
                        </a:rPr>
                        <a:t>123</a:t>
                      </a:r>
                      <a:endParaRPr lang="en-US" altLang="zh-CN" sz="18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rtl="0" fontAlgn="t"/>
                      <a:r>
                        <a:rPr lang="en-US" altLang="zh-CN" sz="1800" u="none" strike="noStrike" dirty="0">
                          <a:latin typeface="微软雅黑" panose="020B0503020204020204" pitchFamily="34" charset="-122"/>
                          <a:ea typeface="微软雅黑" panose="020B0503020204020204" pitchFamily="34" charset="-122"/>
                        </a:rPr>
                        <a:t>17</a:t>
                      </a:r>
                      <a:endParaRPr lang="en-US" altLang="zh-CN" sz="18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rtl="0" fontAlgn="t"/>
                      <a:r>
                        <a:rPr lang="en-US" altLang="zh-CN" sz="1800" u="none" strike="noStrike" dirty="0">
                          <a:latin typeface="微软雅黑" panose="020B0503020204020204" pitchFamily="34" charset="-122"/>
                          <a:ea typeface="微软雅黑" panose="020B0503020204020204" pitchFamily="34" charset="-122"/>
                        </a:rPr>
                        <a:t>140</a:t>
                      </a:r>
                      <a:endParaRPr lang="en-US" altLang="zh-CN" sz="18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rtl="0" fontAlgn="t"/>
                      <a:r>
                        <a:rPr lang="en-US" altLang="zh-CN" sz="1800" u="none" strike="noStrike" dirty="0">
                          <a:latin typeface="微软雅黑" panose="020B0503020204020204" pitchFamily="34" charset="-122"/>
                          <a:ea typeface="微软雅黑" panose="020B0503020204020204" pitchFamily="34" charset="-122"/>
                        </a:rPr>
                        <a:t>2014</a:t>
                      </a:r>
                      <a:endParaRPr lang="en-US" altLang="zh-CN" sz="18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ctr"/>
                      <a:r>
                        <a:rPr lang="en-US" altLang="zh-CN" sz="1800" u="none" strike="noStrike" dirty="0">
                          <a:latin typeface="微软雅黑" panose="020B0503020204020204" pitchFamily="34" charset="-122"/>
                          <a:ea typeface="微软雅黑" panose="020B0503020204020204" pitchFamily="34" charset="-122"/>
                        </a:rPr>
                        <a:t>1.7 </a:t>
                      </a:r>
                      <a:endParaRPr lang="en-US" altLang="zh-CN" sz="18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tc>
                <a:extLst>
                  <a:ext uri="{0D108BD9-81ED-4DB2-BD59-A6C34878D82A}">
                    <a16:rowId xmlns:a16="http://schemas.microsoft.com/office/drawing/2014/main" val="10004"/>
                  </a:ext>
                </a:extLst>
              </a:tr>
              <a:tr h="288692">
                <a:tc>
                  <a:txBody>
                    <a:bodyPr/>
                    <a:lstStyle/>
                    <a:p>
                      <a:pPr marL="0" indent="0" algn="ctr" defTabSz="914400" rtl="0" eaLnBrk="1" latinLnBrk="0" hangingPunct="1">
                        <a:lnSpc>
                          <a:spcPts val="1800"/>
                        </a:lnSpc>
                        <a:spcAft>
                          <a:spcPts val="0"/>
                        </a:spcAft>
                      </a:pPr>
                      <a:r>
                        <a:rPr lang="en-US" sz="1800" kern="100" dirty="0">
                          <a:latin typeface="微软雅黑" panose="020B0503020204020204" pitchFamily="34" charset="-122"/>
                          <a:ea typeface="微软雅黑" panose="020B0503020204020204" pitchFamily="34" charset="-122"/>
                        </a:rPr>
                        <a:t>K+S</a:t>
                      </a:r>
                      <a:endParaRPr lang="zh-CN" sz="1800" kern="100" dirty="0">
                        <a:solidFill>
                          <a:schemeClr val="tx1"/>
                        </a:solidFill>
                        <a:latin typeface="微软雅黑" panose="020B0503020204020204" pitchFamily="34" charset="-122"/>
                        <a:ea typeface="微软雅黑" panose="020B0503020204020204" pitchFamily="34" charset="-122"/>
                        <a:cs typeface="Arial Unicode MS"/>
                      </a:endParaRPr>
                    </a:p>
                  </a:txBody>
                  <a:tcPr marL="1101" marR="1101" marT="0" marB="0" anchor="ctr"/>
                </a:tc>
                <a:tc>
                  <a:txBody>
                    <a:bodyPr/>
                    <a:lstStyle/>
                    <a:p>
                      <a:pPr algn="ctr" rtl="0" fontAlgn="t"/>
                      <a:r>
                        <a:rPr lang="en-US" altLang="zh-CN" sz="1800" u="none" strike="noStrike" dirty="0">
                          <a:latin typeface="微软雅黑" panose="020B0503020204020204" pitchFamily="34" charset="-122"/>
                          <a:ea typeface="微软雅黑" panose="020B0503020204020204" pitchFamily="34" charset="-122"/>
                        </a:rPr>
                        <a:t>625</a:t>
                      </a:r>
                      <a:endParaRPr lang="en-US" altLang="zh-CN" sz="18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rtl="0" fontAlgn="t"/>
                      <a:r>
                        <a:rPr lang="en-US" altLang="zh-CN" sz="1800" u="none" strike="noStrike" dirty="0">
                          <a:latin typeface="微软雅黑" panose="020B0503020204020204" pitchFamily="34" charset="-122"/>
                          <a:ea typeface="微软雅黑" panose="020B0503020204020204" pitchFamily="34" charset="-122"/>
                        </a:rPr>
                        <a:t>-45</a:t>
                      </a:r>
                      <a:endParaRPr lang="en-US" altLang="zh-CN" sz="18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rtl="0" fontAlgn="t"/>
                      <a:r>
                        <a:rPr lang="en-US" altLang="zh-CN" sz="1800" u="none" strike="noStrike" dirty="0">
                          <a:latin typeface="微软雅黑" panose="020B0503020204020204" pitchFamily="34" charset="-122"/>
                          <a:ea typeface="微软雅黑" panose="020B0503020204020204" pitchFamily="34" charset="-122"/>
                        </a:rPr>
                        <a:t>585</a:t>
                      </a:r>
                      <a:endParaRPr lang="en-US" altLang="zh-CN" sz="18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rtl="0" fontAlgn="t"/>
                      <a:r>
                        <a:rPr lang="en-US" altLang="zh-CN" sz="1800" u="none" strike="noStrike" dirty="0">
                          <a:latin typeface="微软雅黑" panose="020B0503020204020204" pitchFamily="34" charset="-122"/>
                          <a:ea typeface="微软雅黑" panose="020B0503020204020204" pitchFamily="34" charset="-122"/>
                        </a:rPr>
                        <a:t>2018</a:t>
                      </a:r>
                      <a:endParaRPr lang="en-US" altLang="zh-CN" sz="18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ctr"/>
                      <a:r>
                        <a:rPr lang="en-US" altLang="zh-CN" sz="1800" u="none" strike="noStrike" dirty="0">
                          <a:latin typeface="微软雅黑" panose="020B0503020204020204" pitchFamily="34" charset="-122"/>
                          <a:ea typeface="微软雅黑" panose="020B0503020204020204" pitchFamily="34" charset="-122"/>
                        </a:rPr>
                        <a:t>6.9 </a:t>
                      </a:r>
                      <a:endParaRPr lang="en-US" altLang="zh-CN" sz="18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tc>
                <a:extLst>
                  <a:ext uri="{0D108BD9-81ED-4DB2-BD59-A6C34878D82A}">
                    <a16:rowId xmlns:a16="http://schemas.microsoft.com/office/drawing/2014/main" val="10005"/>
                  </a:ext>
                </a:extLst>
              </a:tr>
              <a:tr h="359392">
                <a:tc>
                  <a:txBody>
                    <a:bodyPr/>
                    <a:lstStyle/>
                    <a:p>
                      <a:pPr marL="0" indent="0" algn="ctr" defTabSz="914400" rtl="0" eaLnBrk="1" latinLnBrk="0" hangingPunct="1">
                        <a:lnSpc>
                          <a:spcPts val="1800"/>
                        </a:lnSpc>
                        <a:spcAft>
                          <a:spcPts val="0"/>
                        </a:spcAft>
                      </a:pPr>
                      <a:r>
                        <a:rPr lang="zh-CN" sz="1800" kern="100" dirty="0">
                          <a:latin typeface="微软雅黑" panose="020B0503020204020204" pitchFamily="34" charset="-122"/>
                          <a:ea typeface="微软雅黑" panose="020B0503020204020204" pitchFamily="34" charset="-122"/>
                        </a:rPr>
                        <a:t>淡水河谷</a:t>
                      </a:r>
                      <a:endParaRPr lang="zh-CN" sz="1800" kern="100" dirty="0">
                        <a:solidFill>
                          <a:schemeClr val="tx1"/>
                        </a:solidFill>
                        <a:latin typeface="微软雅黑" panose="020B0503020204020204" pitchFamily="34" charset="-122"/>
                        <a:ea typeface="微软雅黑" panose="020B0503020204020204" pitchFamily="34" charset="-122"/>
                        <a:cs typeface="Arial Unicode MS"/>
                      </a:endParaRPr>
                    </a:p>
                  </a:txBody>
                  <a:tcPr marL="1101" marR="1101" marT="0" marB="0" anchor="ctr"/>
                </a:tc>
                <a:tc>
                  <a:txBody>
                    <a:bodyPr/>
                    <a:lstStyle/>
                    <a:p>
                      <a:pPr algn="ctr" rtl="0" fontAlgn="t"/>
                      <a:r>
                        <a:rPr lang="en-US" altLang="zh-CN" sz="1800" u="none" strike="noStrike" dirty="0">
                          <a:latin typeface="微软雅黑" panose="020B0503020204020204" pitchFamily="34" charset="-122"/>
                          <a:ea typeface="微软雅黑" panose="020B0503020204020204" pitchFamily="34" charset="-122"/>
                        </a:rPr>
                        <a:t>85</a:t>
                      </a:r>
                      <a:endParaRPr lang="en-US" altLang="zh-CN" sz="18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ctr"/>
                      <a:r>
                        <a:rPr lang="zh-CN" altLang="en-US" sz="1800" u="none" strike="noStrike" dirty="0">
                          <a:latin typeface="微软雅黑" panose="020B0503020204020204" pitchFamily="34" charset="-122"/>
                          <a:ea typeface="微软雅黑" panose="020B0503020204020204" pitchFamily="34" charset="-122"/>
                        </a:rPr>
                        <a:t>　</a:t>
                      </a:r>
                      <a:endParaRPr lang="zh-CN" altLang="en-US" sz="18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rtl="0" fontAlgn="t"/>
                      <a:r>
                        <a:rPr lang="en-US" altLang="zh-CN" sz="1800" u="none" strike="noStrike" dirty="0">
                          <a:latin typeface="微软雅黑" panose="020B0503020204020204" pitchFamily="34" charset="-122"/>
                          <a:ea typeface="微软雅黑" panose="020B0503020204020204" pitchFamily="34" charset="-122"/>
                        </a:rPr>
                        <a:t>85</a:t>
                      </a:r>
                      <a:endParaRPr lang="en-US" altLang="zh-CN" sz="18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rtl="0" fontAlgn="t"/>
                      <a:r>
                        <a:rPr lang="zh-CN" altLang="en-US" sz="1800" u="none" strike="noStrike" dirty="0">
                          <a:latin typeface="微软雅黑" panose="020B0503020204020204" pitchFamily="34" charset="-122"/>
                          <a:ea typeface="微软雅黑" panose="020B0503020204020204" pitchFamily="34" charset="-122"/>
                        </a:rPr>
                        <a:t>　</a:t>
                      </a:r>
                      <a:endParaRPr lang="zh-CN" altLang="en-US" sz="18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ctr"/>
                      <a:r>
                        <a:rPr lang="en-US" altLang="zh-CN" sz="1800" u="none" strike="noStrike" dirty="0">
                          <a:latin typeface="微软雅黑" panose="020B0503020204020204" pitchFamily="34" charset="-122"/>
                          <a:ea typeface="微软雅黑" panose="020B0503020204020204" pitchFamily="34" charset="-122"/>
                        </a:rPr>
                        <a:t>1.0 </a:t>
                      </a:r>
                      <a:endParaRPr lang="en-US" altLang="zh-CN" sz="18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tc>
                <a:extLst>
                  <a:ext uri="{0D108BD9-81ED-4DB2-BD59-A6C34878D82A}">
                    <a16:rowId xmlns:a16="http://schemas.microsoft.com/office/drawing/2014/main" val="10006"/>
                  </a:ext>
                </a:extLst>
              </a:tr>
              <a:tr h="288692">
                <a:tc>
                  <a:txBody>
                    <a:bodyPr/>
                    <a:lstStyle/>
                    <a:p>
                      <a:pPr marL="0" indent="0" algn="ctr" defTabSz="914400" rtl="0" eaLnBrk="1" latinLnBrk="0" hangingPunct="1">
                        <a:lnSpc>
                          <a:spcPts val="1800"/>
                        </a:lnSpc>
                        <a:spcAft>
                          <a:spcPts val="0"/>
                        </a:spcAft>
                      </a:pPr>
                      <a:r>
                        <a:rPr lang="en-US" sz="1800" kern="100" dirty="0">
                          <a:latin typeface="微软雅黑" panose="020B0503020204020204" pitchFamily="34" charset="-122"/>
                          <a:ea typeface="微软雅黑" panose="020B0503020204020204" pitchFamily="34" charset="-122"/>
                        </a:rPr>
                        <a:t>ICL </a:t>
                      </a:r>
                      <a:endParaRPr lang="zh-CN" sz="1800" kern="100" dirty="0">
                        <a:solidFill>
                          <a:schemeClr val="tx1"/>
                        </a:solidFill>
                        <a:latin typeface="微软雅黑" panose="020B0503020204020204" pitchFamily="34" charset="-122"/>
                        <a:ea typeface="微软雅黑" panose="020B0503020204020204" pitchFamily="34" charset="-122"/>
                        <a:cs typeface="Arial Unicode MS"/>
                      </a:endParaRPr>
                    </a:p>
                  </a:txBody>
                  <a:tcPr marL="1101" marR="1101" marT="0" marB="0" anchor="ctr"/>
                </a:tc>
                <a:tc>
                  <a:txBody>
                    <a:bodyPr/>
                    <a:lstStyle/>
                    <a:p>
                      <a:pPr algn="ctr" rtl="0" fontAlgn="t"/>
                      <a:r>
                        <a:rPr lang="en-US" altLang="zh-CN" sz="1800" u="none" strike="noStrike">
                          <a:latin typeface="微软雅黑" panose="020B0503020204020204" pitchFamily="34" charset="-122"/>
                          <a:ea typeface="微软雅黑" panose="020B0503020204020204" pitchFamily="34" charset="-122"/>
                        </a:rPr>
                        <a:t>500</a:t>
                      </a:r>
                      <a:endParaRPr lang="en-US" altLang="zh-CN" sz="1800" b="0" i="0" u="none" strike="noStrike">
                        <a:solidFill>
                          <a:srgbClr val="000000"/>
                        </a:solidFill>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rtl="0" fontAlgn="t"/>
                      <a:r>
                        <a:rPr lang="zh-CN" altLang="en-US" sz="1800" u="none" strike="noStrike" dirty="0">
                          <a:latin typeface="微软雅黑" panose="020B0503020204020204" pitchFamily="34" charset="-122"/>
                          <a:ea typeface="微软雅黑" panose="020B0503020204020204" pitchFamily="34" charset="-122"/>
                        </a:rPr>
                        <a:t>　</a:t>
                      </a:r>
                      <a:endParaRPr lang="zh-CN" altLang="en-US" sz="18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rtl="0" fontAlgn="t"/>
                      <a:r>
                        <a:rPr lang="en-US" altLang="zh-CN" sz="1800" u="none" strike="noStrike" dirty="0">
                          <a:latin typeface="微软雅黑" panose="020B0503020204020204" pitchFamily="34" charset="-122"/>
                          <a:ea typeface="微软雅黑" panose="020B0503020204020204" pitchFamily="34" charset="-122"/>
                        </a:rPr>
                        <a:t>500</a:t>
                      </a:r>
                      <a:endParaRPr lang="en-US" altLang="zh-CN" sz="18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rtl="0" fontAlgn="t"/>
                      <a:r>
                        <a:rPr lang="zh-CN" altLang="en-US" sz="1800" u="none" strike="noStrike" dirty="0">
                          <a:latin typeface="微软雅黑" panose="020B0503020204020204" pitchFamily="34" charset="-122"/>
                          <a:ea typeface="微软雅黑" panose="020B0503020204020204" pitchFamily="34" charset="-122"/>
                        </a:rPr>
                        <a:t>　</a:t>
                      </a:r>
                      <a:endParaRPr lang="zh-CN" altLang="en-US" sz="18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ctr"/>
                      <a:r>
                        <a:rPr lang="en-US" altLang="zh-CN" sz="1800" u="none" strike="noStrike" dirty="0">
                          <a:latin typeface="微软雅黑" panose="020B0503020204020204" pitchFamily="34" charset="-122"/>
                          <a:ea typeface="微软雅黑" panose="020B0503020204020204" pitchFamily="34" charset="-122"/>
                        </a:rPr>
                        <a:t>5.9 </a:t>
                      </a:r>
                      <a:endParaRPr lang="en-US" altLang="zh-CN" sz="18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tc>
                <a:extLst>
                  <a:ext uri="{0D108BD9-81ED-4DB2-BD59-A6C34878D82A}">
                    <a16:rowId xmlns:a16="http://schemas.microsoft.com/office/drawing/2014/main" val="10007"/>
                  </a:ext>
                </a:extLst>
              </a:tr>
              <a:tr h="288692">
                <a:tc>
                  <a:txBody>
                    <a:bodyPr/>
                    <a:lstStyle/>
                    <a:p>
                      <a:pPr marL="0" indent="0" algn="ctr" defTabSz="914400" rtl="0" eaLnBrk="1" latinLnBrk="0" hangingPunct="1">
                        <a:lnSpc>
                          <a:spcPts val="1800"/>
                        </a:lnSpc>
                        <a:spcAft>
                          <a:spcPts val="0"/>
                        </a:spcAft>
                      </a:pPr>
                      <a:r>
                        <a:rPr lang="en-US" altLang="zh-CN" sz="1800" kern="100" dirty="0" smtClean="0">
                          <a:latin typeface="微软雅黑" panose="020B0503020204020204" pitchFamily="34" charset="-122"/>
                          <a:ea typeface="微软雅黑" panose="020B0503020204020204" pitchFamily="34" charset="-122"/>
                        </a:rPr>
                        <a:t>Uralkali</a:t>
                      </a:r>
                      <a:endParaRPr lang="zh-CN" sz="1800" kern="100" dirty="0">
                        <a:solidFill>
                          <a:schemeClr val="tx1"/>
                        </a:solidFill>
                        <a:latin typeface="微软雅黑" panose="020B0503020204020204" pitchFamily="34" charset="-122"/>
                        <a:ea typeface="微软雅黑" panose="020B0503020204020204" pitchFamily="34" charset="-122"/>
                        <a:cs typeface="Arial Unicode MS"/>
                      </a:endParaRPr>
                    </a:p>
                  </a:txBody>
                  <a:tcPr marL="1101" marR="1101" marT="0" marB="0" anchor="ctr"/>
                </a:tc>
                <a:tc>
                  <a:txBody>
                    <a:bodyPr/>
                    <a:lstStyle/>
                    <a:p>
                      <a:pPr algn="ctr" rtl="0" fontAlgn="t"/>
                      <a:r>
                        <a:rPr lang="en-US" altLang="zh-CN" sz="1800" u="none" strike="noStrike">
                          <a:latin typeface="微软雅黑" panose="020B0503020204020204" pitchFamily="34" charset="-122"/>
                          <a:ea typeface="微软雅黑" panose="020B0503020204020204" pitchFamily="34" charset="-122"/>
                        </a:rPr>
                        <a:t>1108</a:t>
                      </a:r>
                      <a:endParaRPr lang="en-US" altLang="zh-CN" sz="1800" b="0" i="0" u="none" strike="noStrike">
                        <a:solidFill>
                          <a:srgbClr val="000000"/>
                        </a:solidFill>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rtl="0" fontAlgn="t"/>
                      <a:r>
                        <a:rPr lang="en-US" altLang="zh-CN" sz="1800" u="none" strike="noStrike">
                          <a:latin typeface="微软雅黑" panose="020B0503020204020204" pitchFamily="34" charset="-122"/>
                          <a:ea typeface="微软雅黑" panose="020B0503020204020204" pitchFamily="34" charset="-122"/>
                        </a:rPr>
                        <a:t>400</a:t>
                      </a:r>
                      <a:endParaRPr lang="en-US" altLang="zh-CN" sz="1800" b="0" i="0" u="none" strike="noStrike">
                        <a:solidFill>
                          <a:srgbClr val="000000"/>
                        </a:solidFill>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rtl="0" fontAlgn="t"/>
                      <a:r>
                        <a:rPr lang="en-US" altLang="zh-CN" sz="1800" u="none" strike="noStrike" dirty="0">
                          <a:latin typeface="微软雅黑" panose="020B0503020204020204" pitchFamily="34" charset="-122"/>
                          <a:ea typeface="微软雅黑" panose="020B0503020204020204" pitchFamily="34" charset="-122"/>
                        </a:rPr>
                        <a:t>1500</a:t>
                      </a:r>
                      <a:endParaRPr lang="en-US" altLang="zh-CN" sz="18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rtl="0" fontAlgn="t"/>
                      <a:r>
                        <a:rPr lang="en-US" altLang="zh-CN" sz="1800" u="none" strike="noStrike" dirty="0">
                          <a:latin typeface="微软雅黑" panose="020B0503020204020204" pitchFamily="34" charset="-122"/>
                          <a:ea typeface="微软雅黑" panose="020B0503020204020204" pitchFamily="34" charset="-122"/>
                        </a:rPr>
                        <a:t>2019</a:t>
                      </a:r>
                      <a:endParaRPr lang="en-US" altLang="zh-CN" sz="18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ctr"/>
                      <a:r>
                        <a:rPr lang="en-US" altLang="zh-CN" sz="1800" u="none" strike="noStrike" dirty="0">
                          <a:latin typeface="微软雅黑" panose="020B0503020204020204" pitchFamily="34" charset="-122"/>
                          <a:ea typeface="微软雅黑" panose="020B0503020204020204" pitchFamily="34" charset="-122"/>
                        </a:rPr>
                        <a:t>17.7 </a:t>
                      </a:r>
                      <a:endParaRPr lang="en-US" altLang="zh-CN" sz="18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tc>
                <a:extLst>
                  <a:ext uri="{0D108BD9-81ED-4DB2-BD59-A6C34878D82A}">
                    <a16:rowId xmlns:a16="http://schemas.microsoft.com/office/drawing/2014/main" val="10008"/>
                  </a:ext>
                </a:extLst>
              </a:tr>
              <a:tr h="288692">
                <a:tc>
                  <a:txBody>
                    <a:bodyPr/>
                    <a:lstStyle/>
                    <a:p>
                      <a:pPr marL="0" indent="0" algn="ctr" defTabSz="914400" rtl="0" eaLnBrk="1" latinLnBrk="0" hangingPunct="1">
                        <a:lnSpc>
                          <a:spcPts val="1800"/>
                        </a:lnSpc>
                        <a:spcAft>
                          <a:spcPts val="0"/>
                        </a:spcAft>
                      </a:pPr>
                      <a:r>
                        <a:rPr lang="en-US" altLang="zh-CN" sz="1800" kern="100" dirty="0" smtClean="0">
                          <a:latin typeface="微软雅黑" panose="020B0503020204020204" pitchFamily="34" charset="-122"/>
                          <a:ea typeface="微软雅黑" panose="020B0503020204020204" pitchFamily="34" charset="-122"/>
                        </a:rPr>
                        <a:t>BPC</a:t>
                      </a:r>
                      <a:endParaRPr lang="zh-CN" sz="1800" kern="100" dirty="0">
                        <a:solidFill>
                          <a:schemeClr val="tx1"/>
                        </a:solidFill>
                        <a:latin typeface="微软雅黑" panose="020B0503020204020204" pitchFamily="34" charset="-122"/>
                        <a:ea typeface="微软雅黑" panose="020B0503020204020204" pitchFamily="34" charset="-122"/>
                        <a:cs typeface="Arial Unicode MS"/>
                      </a:endParaRPr>
                    </a:p>
                  </a:txBody>
                  <a:tcPr marL="1101" marR="1101" marT="0" marB="0" anchor="ctr"/>
                </a:tc>
                <a:tc>
                  <a:txBody>
                    <a:bodyPr/>
                    <a:lstStyle/>
                    <a:p>
                      <a:pPr algn="ctr" rtl="0" fontAlgn="t"/>
                      <a:r>
                        <a:rPr lang="en-US" altLang="zh-CN" sz="1800" u="none" strike="noStrike">
                          <a:latin typeface="微软雅黑" panose="020B0503020204020204" pitchFamily="34" charset="-122"/>
                          <a:ea typeface="微软雅黑" panose="020B0503020204020204" pitchFamily="34" charset="-122"/>
                        </a:rPr>
                        <a:t>888</a:t>
                      </a:r>
                      <a:endParaRPr lang="en-US" altLang="zh-CN" sz="1800" b="0" i="0" u="none" strike="noStrike">
                        <a:solidFill>
                          <a:srgbClr val="000000"/>
                        </a:solidFill>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rtl="0" fontAlgn="t"/>
                      <a:r>
                        <a:rPr lang="zh-CN" altLang="en-US" sz="1800" u="none" strike="noStrike">
                          <a:latin typeface="微软雅黑" panose="020B0503020204020204" pitchFamily="34" charset="-122"/>
                          <a:ea typeface="微软雅黑" panose="020B0503020204020204" pitchFamily="34" charset="-122"/>
                        </a:rPr>
                        <a:t>　</a:t>
                      </a:r>
                      <a:endParaRPr lang="zh-CN" altLang="en-US" sz="1800" b="0" i="0" u="none" strike="noStrike">
                        <a:solidFill>
                          <a:srgbClr val="000000"/>
                        </a:solidFill>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rtl="0" fontAlgn="t"/>
                      <a:r>
                        <a:rPr lang="en-US" altLang="zh-CN" sz="1800" u="none" strike="noStrike" dirty="0">
                          <a:latin typeface="微软雅黑" panose="020B0503020204020204" pitchFamily="34" charset="-122"/>
                          <a:ea typeface="微软雅黑" panose="020B0503020204020204" pitchFamily="34" charset="-122"/>
                        </a:rPr>
                        <a:t>888</a:t>
                      </a:r>
                      <a:endParaRPr lang="en-US" altLang="zh-CN" sz="18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rtl="0" fontAlgn="t"/>
                      <a:r>
                        <a:rPr lang="zh-CN" altLang="en-US" sz="1800" u="none" strike="noStrike" dirty="0">
                          <a:latin typeface="微软雅黑" panose="020B0503020204020204" pitchFamily="34" charset="-122"/>
                          <a:ea typeface="微软雅黑" panose="020B0503020204020204" pitchFamily="34" charset="-122"/>
                        </a:rPr>
                        <a:t>　</a:t>
                      </a:r>
                      <a:endParaRPr lang="zh-CN" altLang="en-US" sz="18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ctr"/>
                      <a:r>
                        <a:rPr lang="en-US" altLang="zh-CN" sz="1800" u="none" strike="noStrike" dirty="0">
                          <a:latin typeface="微软雅黑" panose="020B0503020204020204" pitchFamily="34" charset="-122"/>
                          <a:ea typeface="微软雅黑" panose="020B0503020204020204" pitchFamily="34" charset="-122"/>
                        </a:rPr>
                        <a:t>10.5 </a:t>
                      </a:r>
                      <a:endParaRPr lang="en-US" altLang="zh-CN" sz="18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tc>
                <a:extLst>
                  <a:ext uri="{0D108BD9-81ED-4DB2-BD59-A6C34878D82A}">
                    <a16:rowId xmlns:a16="http://schemas.microsoft.com/office/drawing/2014/main" val="10009"/>
                  </a:ext>
                </a:extLst>
              </a:tr>
              <a:tr h="288692">
                <a:tc>
                  <a:txBody>
                    <a:bodyPr/>
                    <a:lstStyle/>
                    <a:p>
                      <a:pPr marL="0" indent="0" algn="ctr" defTabSz="914400" rtl="0" eaLnBrk="1" latinLnBrk="0" hangingPunct="1">
                        <a:lnSpc>
                          <a:spcPts val="1800"/>
                        </a:lnSpc>
                        <a:spcAft>
                          <a:spcPts val="0"/>
                        </a:spcAft>
                      </a:pPr>
                      <a:r>
                        <a:rPr lang="en-US" altLang="zh-CN" sz="1800" kern="100" dirty="0" smtClean="0">
                          <a:latin typeface="微软雅黑" panose="020B0503020204020204" pitchFamily="34" charset="-122"/>
                          <a:ea typeface="微软雅黑" panose="020B0503020204020204" pitchFamily="34" charset="-122"/>
                        </a:rPr>
                        <a:t>APC</a:t>
                      </a:r>
                      <a:endParaRPr lang="zh-CN" sz="1800" kern="100" dirty="0">
                        <a:solidFill>
                          <a:schemeClr val="tx1"/>
                        </a:solidFill>
                        <a:latin typeface="微软雅黑" panose="020B0503020204020204" pitchFamily="34" charset="-122"/>
                        <a:ea typeface="微软雅黑" panose="020B0503020204020204" pitchFamily="34" charset="-122"/>
                        <a:cs typeface="Arial Unicode MS"/>
                      </a:endParaRPr>
                    </a:p>
                  </a:txBody>
                  <a:tcPr marL="1101" marR="1101" marT="0" marB="0" anchor="ctr"/>
                </a:tc>
                <a:tc>
                  <a:txBody>
                    <a:bodyPr/>
                    <a:lstStyle/>
                    <a:p>
                      <a:pPr algn="ctr" rtl="0" fontAlgn="t"/>
                      <a:r>
                        <a:rPr lang="en-US" altLang="zh-CN" sz="1800" u="none" strike="noStrike" dirty="0">
                          <a:latin typeface="微软雅黑" panose="020B0503020204020204" pitchFamily="34" charset="-122"/>
                          <a:ea typeface="微软雅黑" panose="020B0503020204020204" pitchFamily="34" charset="-122"/>
                        </a:rPr>
                        <a:t>245</a:t>
                      </a:r>
                      <a:endParaRPr lang="en-US" altLang="zh-CN" sz="18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ctr"/>
                      <a:r>
                        <a:rPr lang="zh-CN" altLang="en-US" sz="1800" u="none" strike="noStrike" dirty="0">
                          <a:latin typeface="微软雅黑" panose="020B0503020204020204" pitchFamily="34" charset="-122"/>
                          <a:ea typeface="微软雅黑" panose="020B0503020204020204" pitchFamily="34" charset="-122"/>
                        </a:rPr>
                        <a:t>　</a:t>
                      </a:r>
                      <a:endParaRPr lang="zh-CN" altLang="en-US" sz="18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rtl="0" fontAlgn="t"/>
                      <a:r>
                        <a:rPr lang="en-US" altLang="zh-CN" sz="1800" u="none" strike="noStrike" dirty="0">
                          <a:latin typeface="微软雅黑" panose="020B0503020204020204" pitchFamily="34" charset="-122"/>
                          <a:ea typeface="微软雅黑" panose="020B0503020204020204" pitchFamily="34" charset="-122"/>
                        </a:rPr>
                        <a:t>245</a:t>
                      </a:r>
                      <a:endParaRPr lang="en-US" altLang="zh-CN" sz="18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rtl="0" fontAlgn="t"/>
                      <a:r>
                        <a:rPr lang="zh-CN" altLang="en-US" sz="1800" u="none" strike="noStrike" dirty="0">
                          <a:latin typeface="微软雅黑" panose="020B0503020204020204" pitchFamily="34" charset="-122"/>
                          <a:ea typeface="微软雅黑" panose="020B0503020204020204" pitchFamily="34" charset="-122"/>
                        </a:rPr>
                        <a:t>　</a:t>
                      </a:r>
                      <a:endParaRPr lang="zh-CN" altLang="en-US" sz="18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ctr"/>
                      <a:r>
                        <a:rPr lang="en-US" altLang="zh-CN" sz="1800" u="none" strike="noStrike" dirty="0">
                          <a:latin typeface="微软雅黑" panose="020B0503020204020204" pitchFamily="34" charset="-122"/>
                          <a:ea typeface="微软雅黑" panose="020B0503020204020204" pitchFamily="34" charset="-122"/>
                        </a:rPr>
                        <a:t>2.9 </a:t>
                      </a:r>
                      <a:endParaRPr lang="en-US" altLang="zh-CN" sz="18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tc>
                <a:extLst>
                  <a:ext uri="{0D108BD9-81ED-4DB2-BD59-A6C34878D82A}">
                    <a16:rowId xmlns:a16="http://schemas.microsoft.com/office/drawing/2014/main" val="10010"/>
                  </a:ext>
                </a:extLst>
              </a:tr>
              <a:tr h="288692">
                <a:tc>
                  <a:txBody>
                    <a:bodyPr/>
                    <a:lstStyle/>
                    <a:p>
                      <a:pPr marL="0" indent="0" algn="ctr" defTabSz="914400" rtl="0" eaLnBrk="1" latinLnBrk="0" hangingPunct="1">
                        <a:lnSpc>
                          <a:spcPts val="1800"/>
                        </a:lnSpc>
                        <a:spcAft>
                          <a:spcPts val="0"/>
                        </a:spcAft>
                      </a:pPr>
                      <a:r>
                        <a:rPr lang="zh-CN" sz="1800" kern="100" dirty="0">
                          <a:latin typeface="微软雅黑" panose="020B0503020204020204" pitchFamily="34" charset="-122"/>
                          <a:ea typeface="微软雅黑" panose="020B0503020204020204" pitchFamily="34" charset="-122"/>
                        </a:rPr>
                        <a:t>乌兹别克</a:t>
                      </a:r>
                      <a:r>
                        <a:rPr lang="zh-CN" sz="1800" kern="100" dirty="0" smtClean="0">
                          <a:latin typeface="微软雅黑" panose="020B0503020204020204" pitchFamily="34" charset="-122"/>
                          <a:ea typeface="微软雅黑" panose="020B0503020204020204" pitchFamily="34" charset="-122"/>
                        </a:rPr>
                        <a:t>钾肥</a:t>
                      </a:r>
                      <a:endParaRPr lang="zh-CN" sz="1800" kern="100" dirty="0">
                        <a:solidFill>
                          <a:schemeClr val="tx1"/>
                        </a:solidFill>
                        <a:latin typeface="微软雅黑" panose="020B0503020204020204" pitchFamily="34" charset="-122"/>
                        <a:ea typeface="微软雅黑" panose="020B0503020204020204" pitchFamily="34" charset="-122"/>
                        <a:cs typeface="Arial Unicode MS"/>
                      </a:endParaRPr>
                    </a:p>
                  </a:txBody>
                  <a:tcPr marL="1101" marR="1101" marT="0" marB="0" anchor="ctr"/>
                </a:tc>
                <a:tc>
                  <a:txBody>
                    <a:bodyPr/>
                    <a:lstStyle/>
                    <a:p>
                      <a:pPr algn="ctr" rtl="0" fontAlgn="t"/>
                      <a:r>
                        <a:rPr lang="en-US" altLang="zh-CN" sz="1800" u="none" strike="noStrike">
                          <a:latin typeface="微软雅黑" panose="020B0503020204020204" pitchFamily="34" charset="-122"/>
                          <a:ea typeface="微软雅黑" panose="020B0503020204020204" pitchFamily="34" charset="-122"/>
                        </a:rPr>
                        <a:t>60</a:t>
                      </a:r>
                      <a:endParaRPr lang="en-US" altLang="zh-CN" sz="1800" b="0" i="0" u="none" strike="noStrike">
                        <a:solidFill>
                          <a:srgbClr val="000000"/>
                        </a:solidFill>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rtl="0" fontAlgn="t"/>
                      <a:r>
                        <a:rPr lang="zh-CN" altLang="en-US" sz="1800" u="none" strike="noStrike">
                          <a:latin typeface="微软雅黑" panose="020B0503020204020204" pitchFamily="34" charset="-122"/>
                          <a:ea typeface="微软雅黑" panose="020B0503020204020204" pitchFamily="34" charset="-122"/>
                        </a:rPr>
                        <a:t>　</a:t>
                      </a:r>
                      <a:endParaRPr lang="zh-CN" altLang="en-US" sz="1800" b="0" i="0" u="none" strike="noStrike">
                        <a:solidFill>
                          <a:srgbClr val="000000"/>
                        </a:solidFill>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rtl="0" fontAlgn="t"/>
                      <a:r>
                        <a:rPr lang="en-US" altLang="zh-CN" sz="1800" u="none" strike="noStrike" dirty="0">
                          <a:latin typeface="微软雅黑" panose="020B0503020204020204" pitchFamily="34" charset="-122"/>
                          <a:ea typeface="微软雅黑" panose="020B0503020204020204" pitchFamily="34" charset="-122"/>
                        </a:rPr>
                        <a:t>60</a:t>
                      </a:r>
                      <a:endParaRPr lang="en-US" altLang="zh-CN" sz="18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rtl="0" fontAlgn="t"/>
                      <a:r>
                        <a:rPr lang="zh-CN" altLang="en-US" sz="1800" u="none" strike="noStrike" dirty="0">
                          <a:latin typeface="微软雅黑" panose="020B0503020204020204" pitchFamily="34" charset="-122"/>
                          <a:ea typeface="微软雅黑" panose="020B0503020204020204" pitchFamily="34" charset="-122"/>
                        </a:rPr>
                        <a:t>　</a:t>
                      </a:r>
                      <a:endParaRPr lang="zh-CN" altLang="en-US" sz="18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ctr"/>
                      <a:r>
                        <a:rPr lang="en-US" altLang="zh-CN" sz="1800" u="none" strike="noStrike" dirty="0">
                          <a:latin typeface="微软雅黑" panose="020B0503020204020204" pitchFamily="34" charset="-122"/>
                          <a:ea typeface="微软雅黑" panose="020B0503020204020204" pitchFamily="34" charset="-122"/>
                        </a:rPr>
                        <a:t>0.7 </a:t>
                      </a:r>
                      <a:endParaRPr lang="en-US" altLang="zh-CN" sz="18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tc>
                <a:extLst>
                  <a:ext uri="{0D108BD9-81ED-4DB2-BD59-A6C34878D82A}">
                    <a16:rowId xmlns:a16="http://schemas.microsoft.com/office/drawing/2014/main" val="10011"/>
                  </a:ext>
                </a:extLst>
              </a:tr>
              <a:tr h="288692">
                <a:tc>
                  <a:txBody>
                    <a:bodyPr/>
                    <a:lstStyle/>
                    <a:p>
                      <a:pPr marL="0" indent="0" algn="ctr" defTabSz="914400" rtl="0" eaLnBrk="1" latinLnBrk="0" hangingPunct="1">
                        <a:lnSpc>
                          <a:spcPts val="1800"/>
                        </a:lnSpc>
                        <a:spcAft>
                          <a:spcPts val="0"/>
                        </a:spcAft>
                      </a:pPr>
                      <a:r>
                        <a:rPr lang="en-US" sz="1800" kern="100" dirty="0">
                          <a:latin typeface="微软雅黑" panose="020B0503020204020204" pitchFamily="34" charset="-122"/>
                          <a:ea typeface="微软雅黑" panose="020B0503020204020204" pitchFamily="34" charset="-122"/>
                        </a:rPr>
                        <a:t>SQM</a:t>
                      </a:r>
                      <a:endParaRPr lang="zh-CN" sz="1800" kern="100" dirty="0">
                        <a:solidFill>
                          <a:schemeClr val="tx1"/>
                        </a:solidFill>
                        <a:latin typeface="微软雅黑" panose="020B0503020204020204" pitchFamily="34" charset="-122"/>
                        <a:ea typeface="微软雅黑" panose="020B0503020204020204" pitchFamily="34" charset="-122"/>
                        <a:cs typeface="Arial Unicode MS"/>
                      </a:endParaRPr>
                    </a:p>
                  </a:txBody>
                  <a:tcPr marL="1101" marR="1101" marT="0" marB="0" anchor="ctr"/>
                </a:tc>
                <a:tc>
                  <a:txBody>
                    <a:bodyPr/>
                    <a:lstStyle/>
                    <a:p>
                      <a:pPr algn="ctr" rtl="0" fontAlgn="t"/>
                      <a:r>
                        <a:rPr lang="en-US" altLang="zh-CN" sz="1800" u="none" strike="noStrike">
                          <a:latin typeface="微软雅黑" panose="020B0503020204020204" pitchFamily="34" charset="-122"/>
                          <a:ea typeface="微软雅黑" panose="020B0503020204020204" pitchFamily="34" charset="-122"/>
                        </a:rPr>
                        <a:t>240</a:t>
                      </a:r>
                      <a:endParaRPr lang="en-US" altLang="zh-CN" sz="1800" b="0" i="0" u="none" strike="noStrike">
                        <a:solidFill>
                          <a:srgbClr val="000000"/>
                        </a:solidFill>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rtl="0" fontAlgn="t"/>
                      <a:r>
                        <a:rPr lang="zh-CN" altLang="en-US" sz="1800" u="none" strike="noStrike">
                          <a:latin typeface="微软雅黑" panose="020B0503020204020204" pitchFamily="34" charset="-122"/>
                          <a:ea typeface="微软雅黑" panose="020B0503020204020204" pitchFamily="34" charset="-122"/>
                        </a:rPr>
                        <a:t>　</a:t>
                      </a:r>
                      <a:endParaRPr lang="zh-CN" altLang="en-US" sz="1800" b="0" i="0" u="none" strike="noStrike">
                        <a:solidFill>
                          <a:srgbClr val="000000"/>
                        </a:solidFill>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rtl="0" fontAlgn="t"/>
                      <a:r>
                        <a:rPr lang="en-US" altLang="zh-CN" sz="1800" u="none" strike="noStrike" dirty="0">
                          <a:latin typeface="微软雅黑" panose="020B0503020204020204" pitchFamily="34" charset="-122"/>
                          <a:ea typeface="微软雅黑" panose="020B0503020204020204" pitchFamily="34" charset="-122"/>
                        </a:rPr>
                        <a:t>240</a:t>
                      </a:r>
                      <a:endParaRPr lang="en-US" altLang="zh-CN" sz="18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rtl="0" fontAlgn="t"/>
                      <a:r>
                        <a:rPr lang="zh-CN" altLang="en-US" sz="1800" u="none" strike="noStrike" dirty="0">
                          <a:latin typeface="微软雅黑" panose="020B0503020204020204" pitchFamily="34" charset="-122"/>
                          <a:ea typeface="微软雅黑" panose="020B0503020204020204" pitchFamily="34" charset="-122"/>
                        </a:rPr>
                        <a:t>　</a:t>
                      </a:r>
                      <a:endParaRPr lang="zh-CN" altLang="en-US" sz="18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ctr"/>
                      <a:r>
                        <a:rPr lang="en-US" altLang="zh-CN" sz="1800" u="none" strike="noStrike" dirty="0">
                          <a:latin typeface="微软雅黑" panose="020B0503020204020204" pitchFamily="34" charset="-122"/>
                          <a:ea typeface="微软雅黑" panose="020B0503020204020204" pitchFamily="34" charset="-122"/>
                        </a:rPr>
                        <a:t>2.8 </a:t>
                      </a:r>
                      <a:endParaRPr lang="en-US" altLang="zh-CN" sz="18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tc>
                <a:extLst>
                  <a:ext uri="{0D108BD9-81ED-4DB2-BD59-A6C34878D82A}">
                    <a16:rowId xmlns:a16="http://schemas.microsoft.com/office/drawing/2014/main" val="10012"/>
                  </a:ext>
                </a:extLst>
              </a:tr>
              <a:tr h="288692">
                <a:tc>
                  <a:txBody>
                    <a:bodyPr/>
                    <a:lstStyle/>
                    <a:p>
                      <a:pPr marL="0" indent="0" algn="ctr" defTabSz="914400" rtl="0" eaLnBrk="1" latinLnBrk="0" hangingPunct="1">
                        <a:lnSpc>
                          <a:spcPts val="1800"/>
                        </a:lnSpc>
                        <a:spcAft>
                          <a:spcPts val="0"/>
                        </a:spcAft>
                      </a:pPr>
                      <a:r>
                        <a:rPr lang="zh-CN" sz="1800" kern="100" dirty="0">
                          <a:latin typeface="微软雅黑" panose="020B0503020204020204" pitchFamily="34" charset="-122"/>
                          <a:ea typeface="微软雅黑" panose="020B0503020204020204" pitchFamily="34" charset="-122"/>
                        </a:rPr>
                        <a:t>青海盐湖</a:t>
                      </a:r>
                      <a:endParaRPr lang="zh-CN" sz="1800" kern="100" dirty="0">
                        <a:solidFill>
                          <a:schemeClr val="tx1"/>
                        </a:solidFill>
                        <a:latin typeface="微软雅黑" panose="020B0503020204020204" pitchFamily="34" charset="-122"/>
                        <a:ea typeface="微软雅黑" panose="020B0503020204020204" pitchFamily="34" charset="-122"/>
                        <a:cs typeface="Arial Unicode MS"/>
                      </a:endParaRPr>
                    </a:p>
                  </a:txBody>
                  <a:tcPr marL="1101" marR="1101" marT="0" marB="0" anchor="ctr"/>
                </a:tc>
                <a:tc>
                  <a:txBody>
                    <a:bodyPr/>
                    <a:lstStyle/>
                    <a:p>
                      <a:pPr algn="ctr" rtl="0" fontAlgn="t"/>
                      <a:r>
                        <a:rPr lang="en-US" altLang="zh-CN" sz="1800" u="none" strike="noStrike">
                          <a:latin typeface="微软雅黑" panose="020B0503020204020204" pitchFamily="34" charset="-122"/>
                          <a:ea typeface="微软雅黑" panose="020B0503020204020204" pitchFamily="34" charset="-122"/>
                        </a:rPr>
                        <a:t>450</a:t>
                      </a:r>
                      <a:endParaRPr lang="en-US" altLang="zh-CN" sz="1800" b="0" i="0" u="none" strike="noStrike">
                        <a:solidFill>
                          <a:srgbClr val="000000"/>
                        </a:solidFill>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rtl="0" fontAlgn="t"/>
                      <a:r>
                        <a:rPr lang="en-US" altLang="zh-CN" sz="1800" u="none" strike="noStrike">
                          <a:latin typeface="微软雅黑" panose="020B0503020204020204" pitchFamily="34" charset="-122"/>
                          <a:ea typeface="微软雅黑" panose="020B0503020204020204" pitchFamily="34" charset="-122"/>
                        </a:rPr>
                        <a:t>50</a:t>
                      </a:r>
                      <a:endParaRPr lang="en-US" altLang="zh-CN" sz="1800" b="0" i="0" u="none" strike="noStrike">
                        <a:solidFill>
                          <a:srgbClr val="000000"/>
                        </a:solidFill>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rtl="0" fontAlgn="t"/>
                      <a:r>
                        <a:rPr lang="en-US" altLang="zh-CN" sz="1800" u="none" strike="noStrike" dirty="0">
                          <a:latin typeface="微软雅黑" panose="020B0503020204020204" pitchFamily="34" charset="-122"/>
                          <a:ea typeface="微软雅黑" panose="020B0503020204020204" pitchFamily="34" charset="-122"/>
                        </a:rPr>
                        <a:t>500</a:t>
                      </a:r>
                      <a:endParaRPr lang="en-US" altLang="zh-CN" sz="18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rtl="0" fontAlgn="t"/>
                      <a:r>
                        <a:rPr lang="zh-CN" altLang="en-US" sz="1800" u="none" strike="noStrike" dirty="0">
                          <a:latin typeface="微软雅黑" panose="020B0503020204020204" pitchFamily="34" charset="-122"/>
                          <a:ea typeface="微软雅黑" panose="020B0503020204020204" pitchFamily="34" charset="-122"/>
                        </a:rPr>
                        <a:t>　</a:t>
                      </a:r>
                      <a:endParaRPr lang="zh-CN" altLang="en-US" sz="18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ctr"/>
                      <a:r>
                        <a:rPr lang="en-US" altLang="zh-CN" sz="1800" u="none" strike="noStrike" dirty="0">
                          <a:latin typeface="微软雅黑" panose="020B0503020204020204" pitchFamily="34" charset="-122"/>
                          <a:ea typeface="微软雅黑" panose="020B0503020204020204" pitchFamily="34" charset="-122"/>
                        </a:rPr>
                        <a:t>5.9 </a:t>
                      </a:r>
                      <a:endParaRPr lang="en-US" altLang="zh-CN" sz="18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tc>
                <a:extLst>
                  <a:ext uri="{0D108BD9-81ED-4DB2-BD59-A6C34878D82A}">
                    <a16:rowId xmlns:a16="http://schemas.microsoft.com/office/drawing/2014/main" val="10013"/>
                  </a:ext>
                </a:extLst>
              </a:tr>
              <a:tr h="288692">
                <a:tc>
                  <a:txBody>
                    <a:bodyPr/>
                    <a:lstStyle/>
                    <a:p>
                      <a:pPr marL="0" indent="0" algn="ctr" defTabSz="914400" rtl="0" eaLnBrk="1" latinLnBrk="0" hangingPunct="1">
                        <a:lnSpc>
                          <a:spcPts val="1800"/>
                        </a:lnSpc>
                        <a:spcAft>
                          <a:spcPts val="0"/>
                        </a:spcAft>
                      </a:pPr>
                      <a:r>
                        <a:rPr lang="zh-CN" sz="1800" kern="100" dirty="0">
                          <a:latin typeface="微软雅黑" panose="020B0503020204020204" pitchFamily="34" charset="-122"/>
                          <a:ea typeface="微软雅黑" panose="020B0503020204020204" pitchFamily="34" charset="-122"/>
                        </a:rPr>
                        <a:t>新疆罗钾</a:t>
                      </a:r>
                      <a:endParaRPr lang="zh-CN" sz="1800" kern="100" dirty="0">
                        <a:solidFill>
                          <a:schemeClr val="tx1"/>
                        </a:solidFill>
                        <a:latin typeface="微软雅黑" panose="020B0503020204020204" pitchFamily="34" charset="-122"/>
                        <a:ea typeface="微软雅黑" panose="020B0503020204020204" pitchFamily="34" charset="-122"/>
                        <a:cs typeface="Arial Unicode MS"/>
                      </a:endParaRPr>
                    </a:p>
                  </a:txBody>
                  <a:tcPr marL="1101" marR="1101" marT="0" marB="0" anchor="ctr"/>
                </a:tc>
                <a:tc>
                  <a:txBody>
                    <a:bodyPr/>
                    <a:lstStyle/>
                    <a:p>
                      <a:pPr algn="ctr" rtl="0" fontAlgn="t"/>
                      <a:r>
                        <a:rPr lang="en-US" altLang="zh-CN" sz="1800" u="none" strike="noStrike">
                          <a:latin typeface="微软雅黑" panose="020B0503020204020204" pitchFamily="34" charset="-122"/>
                          <a:ea typeface="微软雅黑" panose="020B0503020204020204" pitchFamily="34" charset="-122"/>
                        </a:rPr>
                        <a:t>160</a:t>
                      </a:r>
                      <a:endParaRPr lang="en-US" altLang="zh-CN" sz="1800" b="0" i="0" u="none" strike="noStrike">
                        <a:solidFill>
                          <a:srgbClr val="000000"/>
                        </a:solidFill>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rtl="0" fontAlgn="t"/>
                      <a:r>
                        <a:rPr lang="zh-CN" altLang="en-US" sz="1800" u="none" strike="noStrike">
                          <a:latin typeface="微软雅黑" panose="020B0503020204020204" pitchFamily="34" charset="-122"/>
                          <a:ea typeface="微软雅黑" panose="020B0503020204020204" pitchFamily="34" charset="-122"/>
                        </a:rPr>
                        <a:t>　</a:t>
                      </a:r>
                      <a:endParaRPr lang="zh-CN" altLang="en-US" sz="1800" b="0" i="0" u="none" strike="noStrike">
                        <a:solidFill>
                          <a:srgbClr val="000000"/>
                        </a:solidFill>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rtl="0" fontAlgn="t"/>
                      <a:r>
                        <a:rPr lang="en-US" altLang="zh-CN" sz="1800" u="none" strike="noStrike" dirty="0">
                          <a:latin typeface="微软雅黑" panose="020B0503020204020204" pitchFamily="34" charset="-122"/>
                          <a:ea typeface="微软雅黑" panose="020B0503020204020204" pitchFamily="34" charset="-122"/>
                        </a:rPr>
                        <a:t>160</a:t>
                      </a:r>
                      <a:endParaRPr lang="en-US" altLang="zh-CN" sz="18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rtl="0" fontAlgn="t"/>
                      <a:r>
                        <a:rPr lang="zh-CN" altLang="en-US" sz="1800" u="none" strike="noStrike" dirty="0">
                          <a:latin typeface="微软雅黑" panose="020B0503020204020204" pitchFamily="34" charset="-122"/>
                          <a:ea typeface="微软雅黑" panose="020B0503020204020204" pitchFamily="34" charset="-122"/>
                        </a:rPr>
                        <a:t>　</a:t>
                      </a:r>
                      <a:endParaRPr lang="zh-CN" altLang="en-US" sz="18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ctr"/>
                      <a:r>
                        <a:rPr lang="en-US" altLang="zh-CN" sz="1800" u="none" strike="noStrike" dirty="0">
                          <a:latin typeface="微软雅黑" panose="020B0503020204020204" pitchFamily="34" charset="-122"/>
                          <a:ea typeface="微软雅黑" panose="020B0503020204020204" pitchFamily="34" charset="-122"/>
                        </a:rPr>
                        <a:t>1.9 </a:t>
                      </a:r>
                      <a:endParaRPr lang="en-US" altLang="zh-CN" sz="18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tc>
                <a:extLst>
                  <a:ext uri="{0D108BD9-81ED-4DB2-BD59-A6C34878D82A}">
                    <a16:rowId xmlns:a16="http://schemas.microsoft.com/office/drawing/2014/main" val="10014"/>
                  </a:ext>
                </a:extLst>
              </a:tr>
              <a:tr h="288692">
                <a:tc>
                  <a:txBody>
                    <a:bodyPr/>
                    <a:lstStyle/>
                    <a:p>
                      <a:pPr marL="0" indent="0" algn="ctr" defTabSz="914400" rtl="0" eaLnBrk="1" latinLnBrk="0" hangingPunct="1">
                        <a:lnSpc>
                          <a:spcPts val="1800"/>
                        </a:lnSpc>
                        <a:spcAft>
                          <a:spcPts val="0"/>
                        </a:spcAft>
                      </a:pPr>
                      <a:r>
                        <a:rPr lang="zh-CN" altLang="en-US" sz="1800" kern="100" dirty="0" smtClean="0">
                          <a:latin typeface="微软雅黑" panose="020B0503020204020204" pitchFamily="34" charset="-122"/>
                          <a:ea typeface="微软雅黑" panose="020B0503020204020204" pitchFamily="34" charset="-122"/>
                        </a:rPr>
                        <a:t>藏格钾肥</a:t>
                      </a:r>
                      <a:endParaRPr lang="zh-CN" sz="1800" kern="100" dirty="0">
                        <a:solidFill>
                          <a:schemeClr val="tx1"/>
                        </a:solidFill>
                        <a:latin typeface="微软雅黑" panose="020B0503020204020204" pitchFamily="34" charset="-122"/>
                        <a:ea typeface="微软雅黑" panose="020B0503020204020204" pitchFamily="34" charset="-122"/>
                        <a:cs typeface="Arial Unicode MS"/>
                      </a:endParaRPr>
                    </a:p>
                  </a:txBody>
                  <a:tcPr marL="1101" marR="1101" marT="0" marB="0" anchor="ctr"/>
                </a:tc>
                <a:tc>
                  <a:txBody>
                    <a:bodyPr/>
                    <a:lstStyle/>
                    <a:p>
                      <a:pPr algn="ctr" rtl="0" fontAlgn="t"/>
                      <a:r>
                        <a:rPr lang="en-US" altLang="zh-CN" sz="1800" u="none" strike="noStrike">
                          <a:latin typeface="微软雅黑" panose="020B0503020204020204" pitchFamily="34" charset="-122"/>
                          <a:ea typeface="微软雅黑" panose="020B0503020204020204" pitchFamily="34" charset="-122"/>
                        </a:rPr>
                        <a:t>150</a:t>
                      </a:r>
                      <a:endParaRPr lang="en-US" altLang="zh-CN" sz="1800" b="0" i="0" u="none" strike="noStrike">
                        <a:solidFill>
                          <a:srgbClr val="000000"/>
                        </a:solidFill>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rtl="0" fontAlgn="t"/>
                      <a:r>
                        <a:rPr lang="zh-CN" altLang="en-US" sz="1800" u="none" strike="noStrike">
                          <a:latin typeface="微软雅黑" panose="020B0503020204020204" pitchFamily="34" charset="-122"/>
                          <a:ea typeface="微软雅黑" panose="020B0503020204020204" pitchFamily="34" charset="-122"/>
                        </a:rPr>
                        <a:t>　</a:t>
                      </a:r>
                      <a:endParaRPr lang="zh-CN" altLang="en-US" sz="1800" b="0" i="0" u="none" strike="noStrike">
                        <a:solidFill>
                          <a:srgbClr val="000000"/>
                        </a:solidFill>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rtl="0" fontAlgn="t"/>
                      <a:r>
                        <a:rPr lang="en-US" altLang="zh-CN" sz="1800" u="none" strike="noStrike" dirty="0">
                          <a:latin typeface="微软雅黑" panose="020B0503020204020204" pitchFamily="34" charset="-122"/>
                          <a:ea typeface="微软雅黑" panose="020B0503020204020204" pitchFamily="34" charset="-122"/>
                        </a:rPr>
                        <a:t>150</a:t>
                      </a:r>
                      <a:endParaRPr lang="en-US" altLang="zh-CN" sz="18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rtl="0" fontAlgn="t"/>
                      <a:r>
                        <a:rPr lang="zh-CN" altLang="en-US" sz="1800" u="none" strike="noStrike" dirty="0">
                          <a:latin typeface="微软雅黑" panose="020B0503020204020204" pitchFamily="34" charset="-122"/>
                          <a:ea typeface="微软雅黑" panose="020B0503020204020204" pitchFamily="34" charset="-122"/>
                        </a:rPr>
                        <a:t>　</a:t>
                      </a:r>
                      <a:endParaRPr lang="zh-CN" altLang="en-US" sz="18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fontAlgn="ctr"/>
                      <a:r>
                        <a:rPr lang="en-US" altLang="zh-CN" sz="1800" u="none" strike="noStrike" dirty="0">
                          <a:latin typeface="微软雅黑" panose="020B0503020204020204" pitchFamily="34" charset="-122"/>
                          <a:ea typeface="微软雅黑" panose="020B0503020204020204" pitchFamily="34" charset="-122"/>
                        </a:rPr>
                        <a:t>1.8 </a:t>
                      </a:r>
                      <a:endParaRPr lang="en-US" altLang="zh-CN" sz="18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tc>
                <a:extLst>
                  <a:ext uri="{0D108BD9-81ED-4DB2-BD59-A6C34878D82A}">
                    <a16:rowId xmlns:a16="http://schemas.microsoft.com/office/drawing/2014/main" val="10015"/>
                  </a:ext>
                </a:extLst>
              </a:tr>
              <a:tr h="288692">
                <a:tc>
                  <a:txBody>
                    <a:bodyPr/>
                    <a:lstStyle/>
                    <a:p>
                      <a:pPr marL="0" indent="0" algn="ctr" defTabSz="914400" rtl="0" eaLnBrk="1" latinLnBrk="0" hangingPunct="1">
                        <a:lnSpc>
                          <a:spcPts val="1800"/>
                        </a:lnSpc>
                        <a:spcAft>
                          <a:spcPts val="0"/>
                        </a:spcAft>
                      </a:pPr>
                      <a:r>
                        <a:rPr lang="zh-CN" sz="1800" kern="100" dirty="0" smtClean="0">
                          <a:latin typeface="微软雅黑" panose="020B0503020204020204" pitchFamily="34" charset="-122"/>
                          <a:ea typeface="微软雅黑" panose="020B0503020204020204" pitchFamily="34" charset="-122"/>
                        </a:rPr>
                        <a:t>总计</a:t>
                      </a:r>
                      <a:endParaRPr lang="zh-CN" sz="1800" kern="100" dirty="0">
                        <a:solidFill>
                          <a:schemeClr val="tx1"/>
                        </a:solidFill>
                        <a:latin typeface="微软雅黑" panose="020B0503020204020204" pitchFamily="34" charset="-122"/>
                        <a:ea typeface="微软雅黑" panose="020B0503020204020204" pitchFamily="34" charset="-122"/>
                        <a:cs typeface="Arial Unicode MS"/>
                      </a:endParaRPr>
                    </a:p>
                  </a:txBody>
                  <a:tcPr marL="1101" marR="1101" marT="0" marB="0" anchor="ctr"/>
                </a:tc>
                <a:tc>
                  <a:txBody>
                    <a:bodyPr/>
                    <a:lstStyle/>
                    <a:p>
                      <a:pPr algn="ctr" rtl="0" fontAlgn="t"/>
                      <a:r>
                        <a:rPr lang="en-US" altLang="zh-CN" sz="1800" u="none" strike="noStrike" dirty="0">
                          <a:latin typeface="微软雅黑" panose="020B0503020204020204" pitchFamily="34" charset="-122"/>
                          <a:ea typeface="微软雅黑" panose="020B0503020204020204" pitchFamily="34" charset="-122"/>
                        </a:rPr>
                        <a:t>7354</a:t>
                      </a:r>
                      <a:endParaRPr lang="en-US" altLang="zh-CN" sz="18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rtl="0" fontAlgn="t"/>
                      <a:r>
                        <a:rPr lang="en-US" altLang="zh-CN" sz="1800" u="none" strike="noStrike" dirty="0">
                          <a:latin typeface="微软雅黑" panose="020B0503020204020204" pitchFamily="34" charset="-122"/>
                          <a:ea typeface="微软雅黑" panose="020B0503020204020204" pitchFamily="34" charset="-122"/>
                        </a:rPr>
                        <a:t>1102</a:t>
                      </a:r>
                      <a:endParaRPr lang="en-US" altLang="zh-CN" sz="18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rtl="0" fontAlgn="t"/>
                      <a:r>
                        <a:rPr lang="en-US" altLang="zh-CN" sz="1800" u="none" strike="noStrike" dirty="0">
                          <a:latin typeface="微软雅黑" panose="020B0503020204020204" pitchFamily="34" charset="-122"/>
                          <a:ea typeface="微软雅黑" panose="020B0503020204020204" pitchFamily="34" charset="-122"/>
                        </a:rPr>
                        <a:t>8453</a:t>
                      </a:r>
                      <a:endParaRPr lang="en-US" altLang="zh-CN" sz="18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rtl="0" fontAlgn="t"/>
                      <a:r>
                        <a:rPr lang="zh-CN" altLang="en-US" sz="1800" u="none" strike="noStrike" dirty="0">
                          <a:latin typeface="微软雅黑" panose="020B0503020204020204" pitchFamily="34" charset="-122"/>
                          <a:ea typeface="微软雅黑" panose="020B0503020204020204" pitchFamily="34" charset="-122"/>
                        </a:rPr>
                        <a:t>　</a:t>
                      </a:r>
                      <a:endParaRPr lang="zh-CN" altLang="en-US" sz="18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tc>
                <a:tc>
                  <a:txBody>
                    <a:bodyPr/>
                    <a:lstStyle/>
                    <a:p>
                      <a:pPr algn="ctr" rtl="0" fontAlgn="t"/>
                      <a:endParaRPr lang="zh-CN" altLang="en-US" sz="1800" b="0" i="0" u="none" strike="noStrike" dirty="0">
                        <a:solidFill>
                          <a:srgbClr val="000000"/>
                        </a:solidFill>
                        <a:latin typeface="微软雅黑" panose="020B0503020204020204" pitchFamily="34" charset="-122"/>
                        <a:ea typeface="微软雅黑" panose="020B0503020204020204" pitchFamily="34" charset="-122"/>
                      </a:endParaRPr>
                    </a:p>
                  </a:txBody>
                  <a:tcPr marL="9525" marR="9525" marT="9525" marB="0" anchor="ctr"/>
                </a:tc>
                <a:extLst>
                  <a:ext uri="{0D108BD9-81ED-4DB2-BD59-A6C34878D82A}">
                    <a16:rowId xmlns:a16="http://schemas.microsoft.com/office/drawing/2014/main" val="10016"/>
                  </a:ext>
                </a:extLst>
              </a:tr>
            </a:tbl>
          </a:graphicData>
        </a:graphic>
      </p:graphicFrame>
      <p:sp>
        <p:nvSpPr>
          <p:cNvPr id="13" name="标题 3"/>
          <p:cNvSpPr txBox="1">
            <a:spLocks/>
          </p:cNvSpPr>
          <p:nvPr/>
        </p:nvSpPr>
        <p:spPr>
          <a:xfrm>
            <a:off x="478647" y="888115"/>
            <a:ext cx="5814412" cy="369332"/>
          </a:xfrm>
          <a:prstGeom prst="rect">
            <a:avLst/>
          </a:prstGeom>
        </p:spPr>
        <p:txBody>
          <a:bodyPr wrap="none">
            <a:spAutoFit/>
          </a:bodyPr>
          <a:lstStyle>
            <a:defPPr>
              <a:defRPr lang="zh-CN"/>
            </a:defPPr>
            <a:lvl1pPr>
              <a:defRPr sz="1400"/>
            </a:lvl1pPr>
          </a:lstStyle>
          <a:p>
            <a:r>
              <a:rPr lang="zh-CN" altLang="en-US" sz="1800" dirty="0">
                <a:latin typeface="微软雅黑" panose="020B0503020204020204" pitchFamily="34" charset="-122"/>
                <a:ea typeface="微软雅黑" panose="020B0503020204020204" pitchFamily="34" charset="-122"/>
              </a:rPr>
              <a:t>全球主要钾肥生产商产能及扩张情况（实物量万吨</a:t>
            </a:r>
            <a:r>
              <a:rPr lang="en-US" altLang="zh-CN" sz="1800" dirty="0">
                <a:latin typeface="微软雅黑" panose="020B0503020204020204" pitchFamily="34" charset="-122"/>
                <a:ea typeface="微软雅黑" panose="020B0503020204020204" pitchFamily="34" charset="-122"/>
              </a:rPr>
              <a:t>/</a:t>
            </a:r>
            <a:r>
              <a:rPr lang="zh-CN" altLang="en-US" sz="1800" dirty="0">
                <a:latin typeface="微软雅黑" panose="020B0503020204020204" pitchFamily="34" charset="-122"/>
                <a:ea typeface="微软雅黑" panose="020B0503020204020204" pitchFamily="34" charset="-122"/>
              </a:rPr>
              <a:t>年）</a:t>
            </a:r>
          </a:p>
        </p:txBody>
      </p:sp>
      <p:sp>
        <p:nvSpPr>
          <p:cNvPr id="14" name="文本框 13"/>
          <p:cNvSpPr txBox="1"/>
          <p:nvPr/>
        </p:nvSpPr>
        <p:spPr>
          <a:xfrm>
            <a:off x="176952" y="117919"/>
            <a:ext cx="5858088" cy="55399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1217612" rtl="0" fontAlgn="auto" latinLnBrk="1" hangingPunct="0">
              <a:lnSpc>
                <a:spcPct val="100000"/>
              </a:lnSpc>
              <a:spcBef>
                <a:spcPts val="0"/>
              </a:spcBef>
              <a:spcAft>
                <a:spcPts val="0"/>
              </a:spcAft>
              <a:buClrTx/>
              <a:buSzTx/>
              <a:buFontTx/>
              <a:buNone/>
              <a:tabLst/>
            </a:pPr>
            <a:r>
              <a:rPr lang="zh-CN" altLang="en-US" sz="3000" dirty="0" smtClean="0">
                <a:latin typeface="微软雅黑" panose="020B0503020204020204" pitchFamily="34" charset="-122"/>
                <a:ea typeface="微软雅黑" panose="020B0503020204020204" pitchFamily="34" charset="-122"/>
                <a:sym typeface="幼圆"/>
              </a:rPr>
              <a:t>钾肥供求格局变化</a:t>
            </a:r>
            <a:endParaRPr kumimoji="0" lang="zh-CN" altLang="en-US" sz="3000" b="0" i="0" u="none" strike="noStrike" cap="none" spc="0" normalizeH="0" baseline="0" dirty="0">
              <a:ln>
                <a:noFill/>
              </a:ln>
              <a:effectLst/>
              <a:uFillTx/>
              <a:latin typeface="微软雅黑" panose="020B0503020204020204" pitchFamily="34" charset="-122"/>
              <a:ea typeface="微软雅黑" panose="020B0503020204020204" pitchFamily="34" charset="-122"/>
              <a:sym typeface="幼圆"/>
            </a:endParaRPr>
          </a:p>
        </p:txBody>
      </p:sp>
    </p:spTree>
    <p:extLst>
      <p:ext uri="{BB962C8B-B14F-4D97-AF65-F5344CB8AC3E}">
        <p14:creationId xmlns:p14="http://schemas.microsoft.com/office/powerpoint/2010/main" val="2611157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占位符 16"/>
          <p:cNvSpPr txBox="1">
            <a:spLocks/>
          </p:cNvSpPr>
          <p:nvPr/>
        </p:nvSpPr>
        <p:spPr>
          <a:xfrm>
            <a:off x="535577" y="1146150"/>
            <a:ext cx="11011989" cy="806514"/>
          </a:xfrm>
          <a:prstGeom prst="rect">
            <a:avLst/>
          </a:prstGeom>
          <a:solidFill>
            <a:srgbClr val="5B9BD5"/>
          </a:solidFill>
        </p:spPr>
        <p:txBody>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spcBef>
                <a:spcPts val="0"/>
              </a:spcBef>
              <a:buClr>
                <a:srgbClr val="5FCBEF"/>
              </a:buClr>
              <a:buNone/>
              <a:defRPr/>
            </a:pPr>
            <a:r>
              <a:rPr lang="zh-CN" altLang="en-US" sz="2000" dirty="0">
                <a:solidFill>
                  <a:schemeClr val="tx1"/>
                </a:solidFill>
                <a:latin typeface="微软雅黑" panose="020B0503020204020204" pitchFamily="34" charset="-122"/>
                <a:ea typeface="微软雅黑" panose="020B0503020204020204" pitchFamily="34" charset="-122"/>
              </a:rPr>
              <a:t>近几年国内钾肥产量逐年提升，进口量保持相对稳定，国内供应较好的满足了国内需求。青海盐湖集团作为最大的国产供应商，在国内钾肥市场影响力不断提高。</a:t>
            </a:r>
          </a:p>
        </p:txBody>
      </p:sp>
      <p:sp>
        <p:nvSpPr>
          <p:cNvPr id="13" name="文本占位符 16"/>
          <p:cNvSpPr txBox="1">
            <a:spLocks/>
          </p:cNvSpPr>
          <p:nvPr/>
        </p:nvSpPr>
        <p:spPr>
          <a:xfrm>
            <a:off x="535577" y="5031633"/>
            <a:ext cx="11011989" cy="1578172"/>
          </a:xfrm>
          <a:prstGeom prst="rect">
            <a:avLst/>
          </a:prstGeom>
          <a:solidFill>
            <a:srgbClr val="5B9BD5"/>
          </a:solidFill>
          <a:ln>
            <a:solidFill>
              <a:srgbClr val="5FCBEF"/>
            </a:solidFill>
            <a:prstDash val="sysDash"/>
          </a:ln>
        </p:spPr>
        <p:txBody>
          <a:bodyPr vert="horz" lIns="84406" tIns="42203" rIns="84406" bIns="42203" rtlCol="0">
            <a:noAutofit/>
          </a:bodyPr>
          <a:lstStyle/>
          <a:p>
            <a:pPr marL="285750" indent="-285750">
              <a:lnSpc>
                <a:spcPct val="120000"/>
              </a:lnSpc>
              <a:spcBef>
                <a:spcPts val="600"/>
              </a:spcBef>
              <a:buClr>
                <a:sysClr val="windowText" lastClr="000000"/>
              </a:buClr>
              <a:buSzPct val="100000"/>
              <a:buFont typeface="Wingdings" panose="05000000000000000000" pitchFamily="2" charset="2"/>
              <a:buChar char="Ø"/>
              <a:defRPr/>
            </a:pPr>
            <a:r>
              <a:rPr lang="zh-CN" altLang="en-US" kern="0" dirty="0">
                <a:latin typeface="微软雅黑" panose="020B0503020204020204" pitchFamily="34" charset="-122"/>
                <a:ea typeface="微软雅黑" panose="020B0503020204020204" pitchFamily="34" charset="-122"/>
              </a:rPr>
              <a:t>根据行业协会统计，目前中国国产钾肥约</a:t>
            </a:r>
            <a:r>
              <a:rPr lang="en-US" altLang="zh-CN" kern="0" dirty="0">
                <a:latin typeface="微软雅黑" panose="020B0503020204020204" pitchFamily="34" charset="-122"/>
                <a:ea typeface="微软雅黑" panose="020B0503020204020204" pitchFamily="34" charset="-122"/>
              </a:rPr>
              <a:t>580</a:t>
            </a:r>
            <a:r>
              <a:rPr lang="zh-CN" altLang="en-US" kern="0" dirty="0">
                <a:latin typeface="微软雅黑" panose="020B0503020204020204" pitchFamily="34" charset="-122"/>
                <a:ea typeface="微软雅黑" panose="020B0503020204020204" pitchFamily="34" charset="-122"/>
              </a:rPr>
              <a:t>万吨</a:t>
            </a:r>
            <a:r>
              <a:rPr lang="en-US" altLang="zh-CN" kern="0" dirty="0">
                <a:latin typeface="微软雅黑" panose="020B0503020204020204" pitchFamily="34" charset="-122"/>
                <a:ea typeface="微软雅黑" panose="020B0503020204020204" pitchFamily="34" charset="-122"/>
              </a:rPr>
              <a:t>K</a:t>
            </a:r>
            <a:r>
              <a:rPr lang="en-US" altLang="zh-CN" kern="0" baseline="-25000" dirty="0">
                <a:latin typeface="微软雅黑" panose="020B0503020204020204" pitchFamily="34" charset="-122"/>
                <a:ea typeface="微软雅黑" panose="020B0503020204020204" pitchFamily="34" charset="-122"/>
              </a:rPr>
              <a:t>2</a:t>
            </a:r>
            <a:r>
              <a:rPr lang="en-US" altLang="zh-CN" kern="0" dirty="0">
                <a:latin typeface="微软雅黑" panose="020B0503020204020204" pitchFamily="34" charset="-122"/>
                <a:ea typeface="微软雅黑" panose="020B0503020204020204" pitchFamily="34" charset="-122"/>
              </a:rPr>
              <a:t>O</a:t>
            </a:r>
            <a:r>
              <a:rPr lang="zh-CN" altLang="en-US" kern="0" dirty="0">
                <a:latin typeface="微软雅黑" panose="020B0503020204020204" pitchFamily="34" charset="-122"/>
                <a:ea typeface="微软雅黑" panose="020B0503020204020204" pitchFamily="34" charset="-122"/>
              </a:rPr>
              <a:t>，而钾肥需求约</a:t>
            </a:r>
            <a:r>
              <a:rPr lang="en-US" altLang="zh-CN" kern="0" dirty="0">
                <a:latin typeface="微软雅黑" panose="020B0503020204020204" pitchFamily="34" charset="-122"/>
                <a:ea typeface="微软雅黑" panose="020B0503020204020204" pitchFamily="34" charset="-122"/>
              </a:rPr>
              <a:t>1000</a:t>
            </a:r>
            <a:r>
              <a:rPr lang="zh-CN" altLang="en-US" kern="0" dirty="0">
                <a:latin typeface="微软雅黑" panose="020B0503020204020204" pitchFamily="34" charset="-122"/>
                <a:ea typeface="微软雅黑" panose="020B0503020204020204" pitchFamily="34" charset="-122"/>
              </a:rPr>
              <a:t>万吨</a:t>
            </a:r>
            <a:r>
              <a:rPr lang="en-US" altLang="zh-CN" kern="0" dirty="0">
                <a:latin typeface="微软雅黑" panose="020B0503020204020204" pitchFamily="34" charset="-122"/>
                <a:ea typeface="微软雅黑" panose="020B0503020204020204" pitchFamily="34" charset="-122"/>
              </a:rPr>
              <a:t>K</a:t>
            </a:r>
            <a:r>
              <a:rPr lang="en-US" altLang="zh-CN" kern="0" baseline="-25000" dirty="0">
                <a:latin typeface="微软雅黑" panose="020B0503020204020204" pitchFamily="34" charset="-122"/>
                <a:ea typeface="微软雅黑" panose="020B0503020204020204" pitchFamily="34" charset="-122"/>
              </a:rPr>
              <a:t>2</a:t>
            </a:r>
            <a:r>
              <a:rPr lang="en-US" altLang="zh-CN" kern="0" dirty="0">
                <a:latin typeface="微软雅黑" panose="020B0503020204020204" pitchFamily="34" charset="-122"/>
                <a:ea typeface="微软雅黑" panose="020B0503020204020204" pitchFamily="34" charset="-122"/>
              </a:rPr>
              <a:t>O</a:t>
            </a:r>
            <a:r>
              <a:rPr lang="zh-CN" altLang="en-US" kern="0" dirty="0">
                <a:latin typeface="微软雅黑" panose="020B0503020204020204" pitchFamily="34" charset="-122"/>
                <a:ea typeface="微软雅黑" panose="020B0503020204020204" pitchFamily="34" charset="-122"/>
              </a:rPr>
              <a:t>，自给率约</a:t>
            </a:r>
            <a:r>
              <a:rPr lang="en-US" altLang="zh-CN" kern="0" dirty="0">
                <a:latin typeface="微软雅黑" panose="020B0503020204020204" pitchFamily="34" charset="-122"/>
                <a:ea typeface="微软雅黑" panose="020B0503020204020204" pitchFamily="34" charset="-122"/>
              </a:rPr>
              <a:t>60%</a:t>
            </a:r>
            <a:r>
              <a:rPr lang="zh-CN" altLang="en-US" kern="0" dirty="0">
                <a:latin typeface="微软雅黑" panose="020B0503020204020204" pitchFamily="34" charset="-122"/>
                <a:ea typeface="微软雅黑" panose="020B0503020204020204" pitchFamily="34" charset="-122"/>
              </a:rPr>
              <a:t>，并且未来需求仍有增长趋势，进口货源必不可缺。</a:t>
            </a:r>
            <a:endParaRPr lang="en-US" altLang="zh-CN" kern="0" dirty="0">
              <a:latin typeface="微软雅黑" panose="020B0503020204020204" pitchFamily="34" charset="-122"/>
              <a:ea typeface="微软雅黑" panose="020B0503020204020204" pitchFamily="34" charset="-122"/>
            </a:endParaRPr>
          </a:p>
          <a:p>
            <a:pPr marL="285750" indent="-285750">
              <a:lnSpc>
                <a:spcPct val="120000"/>
              </a:lnSpc>
              <a:spcBef>
                <a:spcPts val="600"/>
              </a:spcBef>
              <a:buClr>
                <a:sysClr val="windowText" lastClr="000000"/>
              </a:buClr>
              <a:buSzPct val="100000"/>
              <a:buFont typeface="Wingdings" panose="05000000000000000000" pitchFamily="2" charset="2"/>
              <a:buChar char="Ø"/>
              <a:defRPr/>
            </a:pPr>
            <a:r>
              <a:rPr lang="zh-CN" altLang="en-US" kern="0" dirty="0" smtClean="0">
                <a:latin typeface="微软雅黑" panose="020B0503020204020204" pitchFamily="34" charset="-122"/>
                <a:ea typeface="微软雅黑" panose="020B0503020204020204" pitchFamily="34" charset="-122"/>
              </a:rPr>
              <a:t>盐湖</a:t>
            </a:r>
            <a:r>
              <a:rPr lang="zh-CN" altLang="en-US" kern="0" dirty="0">
                <a:latin typeface="微软雅黑" panose="020B0503020204020204" pitchFamily="34" charset="-122"/>
                <a:ea typeface="微软雅黑" panose="020B0503020204020204" pitchFamily="34" charset="-122"/>
              </a:rPr>
              <a:t>集团占据全国最优质的钾盐资源，产能占中国钾肥总产能的</a:t>
            </a:r>
            <a:r>
              <a:rPr lang="en-US" altLang="zh-CN" kern="0" dirty="0">
                <a:latin typeface="微软雅黑" panose="020B0503020204020204" pitchFamily="34" charset="-122"/>
                <a:ea typeface="微软雅黑" panose="020B0503020204020204" pitchFamily="34" charset="-122"/>
              </a:rPr>
              <a:t>54%</a:t>
            </a:r>
            <a:r>
              <a:rPr lang="zh-CN" altLang="en-US" kern="0" dirty="0">
                <a:latin typeface="微软雅黑" panose="020B0503020204020204" pitchFamily="34" charset="-122"/>
                <a:ea typeface="微软雅黑" panose="020B0503020204020204" pitchFamily="34" charset="-122"/>
              </a:rPr>
              <a:t>以上，其凭借着国内优质低价的资源、较大的产能产量、区域代理营销方式等，在国内钾肥市场影响力不断提高。</a:t>
            </a:r>
          </a:p>
        </p:txBody>
      </p:sp>
      <p:graphicFrame>
        <p:nvGraphicFramePr>
          <p:cNvPr id="14" name="图表 13"/>
          <p:cNvGraphicFramePr/>
          <p:nvPr>
            <p:extLst>
              <p:ext uri="{D42A27DB-BD31-4B8C-83A1-F6EECF244321}">
                <p14:modId xmlns:p14="http://schemas.microsoft.com/office/powerpoint/2010/main" val="1420195917"/>
              </p:ext>
            </p:extLst>
          </p:nvPr>
        </p:nvGraphicFramePr>
        <p:xfrm>
          <a:off x="7251304" y="2605444"/>
          <a:ext cx="3855198" cy="2200206"/>
        </p:xfrm>
        <a:graphic>
          <a:graphicData uri="http://schemas.openxmlformats.org/drawingml/2006/chart">
            <c:chart xmlns:c="http://schemas.openxmlformats.org/drawingml/2006/chart" xmlns:r="http://schemas.openxmlformats.org/officeDocument/2006/relationships" r:id="rId2"/>
          </a:graphicData>
        </a:graphic>
      </p:graphicFrame>
      <p:sp>
        <p:nvSpPr>
          <p:cNvPr id="15" name="矩形 14"/>
          <p:cNvSpPr/>
          <p:nvPr/>
        </p:nvSpPr>
        <p:spPr>
          <a:xfrm>
            <a:off x="757057" y="2297667"/>
            <a:ext cx="4629200" cy="307777"/>
          </a:xfrm>
          <a:prstGeom prst="rect">
            <a:avLst/>
          </a:prstGeom>
        </p:spPr>
        <p:txBody>
          <a:bodyPr wrap="square">
            <a:spAutoFit/>
          </a:bodyPr>
          <a:lstStyle/>
          <a:p>
            <a:r>
              <a:rPr lang="zh-CN" altLang="en-US" sz="1400" dirty="0">
                <a:latin typeface="华文楷体" panose="02010600040101010101" pitchFamily="2" charset="-122"/>
                <a:ea typeface="华文楷体" panose="02010600040101010101" pitchFamily="2" charset="-122"/>
              </a:rPr>
              <a:t>中国钾肥产量、进口量和消费量（万吨</a:t>
            </a:r>
            <a:r>
              <a:rPr lang="en-US" altLang="zh-CN" sz="1400" dirty="0">
                <a:latin typeface="华文楷体" panose="02010600040101010101" pitchFamily="2" charset="-122"/>
                <a:ea typeface="华文楷体" panose="02010600040101010101" pitchFamily="2" charset="-122"/>
              </a:rPr>
              <a:t>K2O</a:t>
            </a:r>
            <a:r>
              <a:rPr lang="zh-CN" altLang="en-US" sz="1400" dirty="0">
                <a:latin typeface="华文楷体" panose="02010600040101010101" pitchFamily="2" charset="-122"/>
                <a:ea typeface="华文楷体" panose="02010600040101010101" pitchFamily="2" charset="-122"/>
              </a:rPr>
              <a:t>）</a:t>
            </a:r>
          </a:p>
        </p:txBody>
      </p:sp>
      <p:sp>
        <p:nvSpPr>
          <p:cNvPr id="16" name="矩形 15"/>
          <p:cNvSpPr/>
          <p:nvPr/>
        </p:nvSpPr>
        <p:spPr>
          <a:xfrm>
            <a:off x="7700159" y="2297668"/>
            <a:ext cx="2901756" cy="307777"/>
          </a:xfrm>
          <a:prstGeom prst="rect">
            <a:avLst/>
          </a:prstGeom>
        </p:spPr>
        <p:txBody>
          <a:bodyPr wrap="none">
            <a:spAutoFit/>
          </a:bodyPr>
          <a:lstStyle/>
          <a:p>
            <a:pPr marL="316531" indent="-316531" defTabSz="844083">
              <a:defRPr/>
            </a:pPr>
            <a:r>
              <a:rPr lang="zh-CN" altLang="en-US" sz="1400" dirty="0">
                <a:latin typeface="华文楷体" panose="02010600040101010101" pitchFamily="2" charset="-122"/>
                <a:ea typeface="华文楷体" panose="02010600040101010101" pitchFamily="2" charset="-122"/>
              </a:rPr>
              <a:t>中国钾肥生产商产能现状（</a:t>
            </a:r>
            <a:r>
              <a:rPr lang="en-US" altLang="zh-CN" sz="1400" dirty="0"/>
              <a:t> K2O </a:t>
            </a:r>
            <a:r>
              <a:rPr lang="zh-CN" altLang="en-US" sz="1400" dirty="0">
                <a:latin typeface="华文楷体" panose="02010600040101010101" pitchFamily="2" charset="-122"/>
                <a:ea typeface="华文楷体" panose="02010600040101010101" pitchFamily="2" charset="-122"/>
              </a:rPr>
              <a:t>）</a:t>
            </a:r>
          </a:p>
        </p:txBody>
      </p:sp>
      <p:graphicFrame>
        <p:nvGraphicFramePr>
          <p:cNvPr id="17" name="图表 16"/>
          <p:cNvGraphicFramePr>
            <a:graphicFrameLocks/>
          </p:cNvGraphicFramePr>
          <p:nvPr>
            <p:extLst>
              <p:ext uri="{D42A27DB-BD31-4B8C-83A1-F6EECF244321}">
                <p14:modId xmlns:p14="http://schemas.microsoft.com/office/powerpoint/2010/main" val="1910416130"/>
              </p:ext>
            </p:extLst>
          </p:nvPr>
        </p:nvGraphicFramePr>
        <p:xfrm>
          <a:off x="910683" y="2596385"/>
          <a:ext cx="4402598" cy="2204794"/>
        </p:xfrm>
        <a:graphic>
          <a:graphicData uri="http://schemas.openxmlformats.org/drawingml/2006/chart">
            <c:chart xmlns:c="http://schemas.openxmlformats.org/drawingml/2006/chart" xmlns:r="http://schemas.openxmlformats.org/officeDocument/2006/relationships" r:id="rId3"/>
          </a:graphicData>
        </a:graphic>
      </p:graphicFrame>
      <p:sp>
        <p:nvSpPr>
          <p:cNvPr id="19" name="文本框 18"/>
          <p:cNvSpPr txBox="1"/>
          <p:nvPr/>
        </p:nvSpPr>
        <p:spPr>
          <a:xfrm>
            <a:off x="176952" y="117919"/>
            <a:ext cx="5858088" cy="55399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1217612" rtl="0" fontAlgn="auto" latinLnBrk="1" hangingPunct="0">
              <a:lnSpc>
                <a:spcPct val="100000"/>
              </a:lnSpc>
              <a:spcBef>
                <a:spcPts val="0"/>
              </a:spcBef>
              <a:spcAft>
                <a:spcPts val="0"/>
              </a:spcAft>
              <a:buClrTx/>
              <a:buSzTx/>
              <a:buFontTx/>
              <a:buNone/>
              <a:tabLst/>
            </a:pPr>
            <a:r>
              <a:rPr lang="zh-CN" altLang="en-US" sz="3000" dirty="0" smtClean="0">
                <a:latin typeface="微软雅黑" panose="020B0503020204020204" pitchFamily="34" charset="-122"/>
                <a:ea typeface="微软雅黑" panose="020B0503020204020204" pitchFamily="34" charset="-122"/>
                <a:sym typeface="幼圆"/>
              </a:rPr>
              <a:t>钾肥供求格局变化</a:t>
            </a:r>
            <a:endParaRPr kumimoji="0" lang="zh-CN" altLang="en-US" sz="3000" b="0" i="0" u="none" strike="noStrike" cap="none" spc="0" normalizeH="0" baseline="0" dirty="0">
              <a:ln>
                <a:noFill/>
              </a:ln>
              <a:effectLst/>
              <a:uFillTx/>
              <a:latin typeface="微软雅黑" panose="020B0503020204020204" pitchFamily="34" charset="-122"/>
              <a:ea typeface="微软雅黑" panose="020B0503020204020204" pitchFamily="34" charset="-122"/>
              <a:sym typeface="幼圆"/>
            </a:endParaRPr>
          </a:p>
        </p:txBody>
      </p:sp>
    </p:spTree>
    <p:extLst>
      <p:ext uri="{BB962C8B-B14F-4D97-AF65-F5344CB8AC3E}">
        <p14:creationId xmlns:p14="http://schemas.microsoft.com/office/powerpoint/2010/main" val="13853903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38DB0668-734C-4170-856F-1BECBE928E64}">
  <we:reference id="wa104038830" version="1.0.0.3" store="zh-CN" storeType="OMEX"/>
  <we:alternateReferences>
    <we:reference id="WA104038830" version="1.0.0.3" store="WA104038830"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7258</TotalTime>
  <Words>2305</Words>
  <Application>Microsoft Office PowerPoint</Application>
  <PresentationFormat>宽屏</PresentationFormat>
  <Paragraphs>316</Paragraphs>
  <Slides>24</Slides>
  <Notes>1</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24</vt:i4>
      </vt:variant>
    </vt:vector>
  </HeadingPairs>
  <TitlesOfParts>
    <vt:vector size="36" baseType="lpstr">
      <vt:lpstr>Arial Unicode MS</vt:lpstr>
      <vt:lpstr>华文楷体</vt:lpstr>
      <vt:lpstr>宋体</vt:lpstr>
      <vt:lpstr>微软雅黑</vt:lpstr>
      <vt:lpstr>幼圆</vt:lpstr>
      <vt:lpstr>Arial</vt:lpstr>
      <vt:lpstr>Calibri</vt:lpstr>
      <vt:lpstr>Calibri Light</vt:lpstr>
      <vt:lpstr>Times New Roman</vt:lpstr>
      <vt:lpstr>Wingdings</vt:lpstr>
      <vt:lpstr>Wingdings 3</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燃冰</dc:creator>
  <cp:lastModifiedBy>877126510</cp:lastModifiedBy>
  <cp:revision>1329</cp:revision>
  <dcterms:created xsi:type="dcterms:W3CDTF">2015-06-27T17:43:17Z</dcterms:created>
  <dcterms:modified xsi:type="dcterms:W3CDTF">2016-03-08T05:29:50Z</dcterms:modified>
</cp:coreProperties>
</file>